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2" r:id="rId8"/>
    <p:sldId id="259" r:id="rId9"/>
    <p:sldId id="265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8" r:id="rId20"/>
    <p:sldId id="279" r:id="rId21"/>
    <p:sldId id="276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4339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4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7DE9B1-AD8C-41A8-8EDB-5B1C3E22309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F4AC0-9A3E-4E54-8576-F3F0AD7104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394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8B3BF-991D-49CA-8A91-3271545A95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688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936DB-7D02-4545-AE08-4E81640864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559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FD9B2-895A-4F9D-BBD9-C92EAA6FAD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331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F6A02-E12D-48F7-A950-0FA6385325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716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2972F-D832-4772-81A8-F8E2460C49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864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D458E-25B8-4453-90AE-065D4CC59E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910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AC2B7-51B7-41F0-919D-D5BB90C698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085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630A3-8031-48EE-9273-50E17AB852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8261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6E1AA-18CE-4409-864D-6DF728AA55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438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331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32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A172F5E4-6D59-4176-BF1B-760C56CCCD3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332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2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971550" y="2133600"/>
            <a:ext cx="7632700" cy="2305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Ожоги. Виды ожогов. </a:t>
            </a:r>
          </a:p>
          <a:p>
            <a:pPr algn="ctr"/>
            <a:r>
              <a:rPr lang="ru-RU" sz="3600" kern="10"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Солнечные ожоги. </a:t>
            </a:r>
          </a:p>
          <a:p>
            <a:pPr algn="ctr"/>
            <a:r>
              <a:rPr lang="ru-RU" sz="3600" kern="10"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Тепловой удар.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95288" y="1196975"/>
            <a:ext cx="928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latin typeface="Times New Roman" panose="02020603050405020304" pitchFamily="18" charset="0"/>
              </a:rPr>
              <a:t>Цель</a:t>
            </a:r>
            <a:r>
              <a:rPr lang="ru-RU" altLang="ru-RU" sz="2400">
                <a:latin typeface="Times New Roman" panose="02020603050405020304" pitchFamily="18" charset="0"/>
              </a:rPr>
              <a:t>- </a:t>
            </a:r>
            <a:r>
              <a:rPr lang="ru-RU" altLang="ru-RU" sz="2000">
                <a:latin typeface="Times New Roman" panose="02020603050405020304" pitchFamily="18" charset="0"/>
              </a:rPr>
              <a:t>уменьшить боль и предупредить опасные для жизни осложнения.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403350" y="1773238"/>
            <a:ext cx="684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>
                <a:solidFill>
                  <a:srgbClr val="000000"/>
                </a:solidFill>
              </a:rPr>
              <a:t>Оказание помощи при ожогах </a:t>
            </a:r>
            <a:r>
              <a:rPr lang="en-US" altLang="ru-RU" sz="2400">
                <a:solidFill>
                  <a:srgbClr val="000000"/>
                </a:solidFill>
              </a:rPr>
              <a:t>I </a:t>
            </a:r>
            <a:r>
              <a:rPr lang="ru-RU" altLang="ru-RU" sz="2400">
                <a:solidFill>
                  <a:srgbClr val="000000"/>
                </a:solidFill>
              </a:rPr>
              <a:t>и </a:t>
            </a:r>
            <a:r>
              <a:rPr lang="en-US" altLang="ru-RU" sz="2400">
                <a:solidFill>
                  <a:srgbClr val="000000"/>
                </a:solidFill>
              </a:rPr>
              <a:t>II</a:t>
            </a:r>
            <a:r>
              <a:rPr lang="ru-RU" altLang="ru-RU" sz="2400">
                <a:solidFill>
                  <a:srgbClr val="000000"/>
                </a:solidFill>
              </a:rPr>
              <a:t> степени:</a:t>
            </a: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420938"/>
            <a:ext cx="1798637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3">
            <a:lum bright="-18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284538"/>
            <a:ext cx="1871662" cy="143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4">
            <a:lum bright="-24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76700"/>
            <a:ext cx="1798637" cy="136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484438" y="2565400"/>
            <a:ext cx="4464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1) Обожженную поверхность поскорее подставить под струю холодной воды и подержать 5-10 минут.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555875" y="3789363"/>
            <a:ext cx="3887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2) Накрыть сухой чистой тканью.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555875" y="4508500"/>
            <a:ext cx="43211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3) Поверх ткани приложить холод (пузырь со льдом или пакет с холодной водой или снегом. 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1187450" y="5661025"/>
            <a:ext cx="68405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- Недопустимо смазывать повреждённые участки кремами и жирами,  присыпать мукой и крахмалом.</a:t>
            </a:r>
          </a:p>
          <a:p>
            <a:r>
              <a:rPr lang="ru-RU" altLang="ru-RU"/>
              <a:t>- Вскрывать пузыри и удалять прилипшую ткань.</a:t>
            </a:r>
          </a:p>
        </p:txBody>
      </p:sp>
      <p:sp>
        <p:nvSpPr>
          <p:cNvPr id="26636" name="WordArt 12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627697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Первая помощь при 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термических ожогах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1331913" y="1700213"/>
            <a:ext cx="7056437" cy="649287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1187450" y="5661025"/>
            <a:ext cx="6840538" cy="9366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619250" y="1557338"/>
            <a:ext cx="5895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>
                <a:solidFill>
                  <a:srgbClr val="000000"/>
                </a:solidFill>
              </a:rPr>
              <a:t>Оказание помощи при ожогах </a:t>
            </a:r>
            <a:r>
              <a:rPr lang="en-US" altLang="ru-RU" sz="2000">
                <a:solidFill>
                  <a:srgbClr val="000000"/>
                </a:solidFill>
              </a:rPr>
              <a:t>III,</a:t>
            </a:r>
            <a:r>
              <a:rPr lang="ru-RU" altLang="ru-RU" sz="2000">
                <a:solidFill>
                  <a:srgbClr val="000000"/>
                </a:solidFill>
              </a:rPr>
              <a:t> </a:t>
            </a:r>
            <a:r>
              <a:rPr lang="en-US" altLang="ru-RU" sz="2000">
                <a:solidFill>
                  <a:srgbClr val="000000"/>
                </a:solidFill>
              </a:rPr>
              <a:t>IV </a:t>
            </a:r>
            <a:r>
              <a:rPr lang="ru-RU" altLang="ru-RU" sz="2000">
                <a:solidFill>
                  <a:srgbClr val="000000"/>
                </a:solidFill>
              </a:rPr>
              <a:t>и </a:t>
            </a:r>
            <a:r>
              <a:rPr lang="en-US" altLang="ru-RU" sz="2000">
                <a:solidFill>
                  <a:srgbClr val="000000"/>
                </a:solidFill>
              </a:rPr>
              <a:t>V</a:t>
            </a:r>
            <a:r>
              <a:rPr lang="ru-RU" altLang="ru-RU" sz="2000">
                <a:solidFill>
                  <a:srgbClr val="000000"/>
                </a:solidFill>
              </a:rPr>
              <a:t> степени: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00113" y="2205038"/>
            <a:ext cx="4321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/>
              <a:t>1) </a:t>
            </a:r>
            <a:r>
              <a:rPr lang="ru-RU" altLang="ru-RU"/>
              <a:t>Наложить на повреждённую поверхность чистую пленку или ткань.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563938" y="3789363"/>
            <a:ext cx="525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2) Поверх плёнки приложить пакеты со льдом.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835150" y="4941888"/>
            <a:ext cx="6408738" cy="174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3) Дать пострадавшему таблетку анальгина (если он в сознании)</a:t>
            </a:r>
          </a:p>
          <a:p>
            <a:pPr>
              <a:spcBef>
                <a:spcPct val="50000"/>
              </a:spcBef>
            </a:pPr>
            <a:r>
              <a:rPr lang="ru-RU" altLang="ru-RU"/>
              <a:t>4) При длительном ожидании скорой помощи обеспечить пострадавшего обильным тёплым питьём.</a:t>
            </a:r>
          </a:p>
          <a:p>
            <a:pPr>
              <a:spcBef>
                <a:spcPct val="50000"/>
              </a:spcBef>
            </a:pPr>
            <a:endParaRPr lang="ru-RU" altLang="ru-RU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2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060575"/>
            <a:ext cx="1817687" cy="175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068638"/>
            <a:ext cx="1846263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7" name="WordArt 9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627697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Первая помощь при 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термических ожогах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619250" y="1484313"/>
            <a:ext cx="5905500" cy="504825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547813" y="2133600"/>
            <a:ext cx="6049962" cy="361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200" b="1">
                <a:latin typeface="Times New Roman" panose="02020603050405020304" pitchFamily="18" charset="0"/>
              </a:rPr>
              <a:t>Недопустимо: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altLang="ru-RU" sz="2200" b="1">
                <a:latin typeface="Times New Roman" panose="02020603050405020304" pitchFamily="18" charset="0"/>
              </a:rPr>
              <a:t>Сдирать с поверхности кожи одежду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altLang="ru-RU" sz="2200" b="1">
                <a:latin typeface="Times New Roman" panose="02020603050405020304" pitchFamily="18" charset="0"/>
              </a:rPr>
              <a:t> вскрывать пузыри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altLang="ru-RU" sz="2200" b="1">
                <a:latin typeface="Times New Roman" panose="02020603050405020304" pitchFamily="18" charset="0"/>
              </a:rPr>
              <a:t> бинтовать обожженную поверхность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altLang="ru-RU" sz="2200" b="1">
                <a:latin typeface="Times New Roman" panose="02020603050405020304" pitchFamily="18" charset="0"/>
              </a:rPr>
              <a:t> смывать грязь и сажу с поверхности кожи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altLang="ru-RU" sz="2200" b="1">
                <a:latin typeface="Times New Roman" panose="02020603050405020304" pitchFamily="18" charset="0"/>
              </a:rPr>
              <a:t> обрабатывать повреждённую поверхность присыпками и спиртосодержащими растворами</a:t>
            </a:r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1331913" y="549275"/>
            <a:ext cx="627697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Первая помощь при 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термических ожогах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547813" y="2133600"/>
            <a:ext cx="6119812" cy="37433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1042988" y="333375"/>
            <a:ext cx="6858000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Помощь при химических ожогах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3850" y="1196975"/>
            <a:ext cx="5616575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>
                <a:solidFill>
                  <a:srgbClr val="FF0000"/>
                </a:solidFill>
              </a:rPr>
              <a:t>1)Если ожог вызван кислотой</a:t>
            </a:r>
            <a:r>
              <a:rPr lang="ru-RU" altLang="ru-RU"/>
              <a:t> (только не серной), то можно промыть место ожога струёй холодной воды, а затем щелочным раствором: мыльной водой или раствором пищевой соды. 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843213" y="2565400"/>
            <a:ext cx="6551612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400" b="1">
                <a:solidFill>
                  <a:srgbClr val="FF0000"/>
                </a:solidFill>
              </a:rPr>
              <a:t>2)Если же ожог от щёлочи</a:t>
            </a:r>
            <a:r>
              <a:rPr lang="ru-RU" altLang="ru-RU"/>
              <a:t>, то после промывания водой хорошо приложить ткань, смоченную слабым  уксусом или лимонным соком. Перед отправлением в больницу ожог закрывают повязкой. 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79388" y="3933825"/>
            <a:ext cx="68405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400" b="1">
                <a:solidFill>
                  <a:srgbClr val="FF0000"/>
                </a:solidFill>
              </a:rPr>
              <a:t>3)Если на кожу попал фосфор</a:t>
            </a:r>
            <a:r>
              <a:rPr lang="ru-RU" altLang="ru-RU"/>
              <a:t>, то он вспыхивает. Обожжённое место нужно опустить под воду. Палочкой удалить кусочки фосфора, наложить повязку.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195513" y="5013325"/>
            <a:ext cx="6589712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 sz="2400" b="1">
                <a:solidFill>
                  <a:srgbClr val="FF0000"/>
                </a:solidFill>
              </a:rPr>
              <a:t>4)Когда на кожу попадает негашеная известь</a:t>
            </a:r>
            <a:r>
              <a:rPr lang="ru-RU" altLang="ru-RU"/>
              <a:t>, ни в коем случае нельзя допускать попадание туда влаги – пойдёт бурная химическая реакция. Обработку ожога производят любым маслом.</a:t>
            </a:r>
          </a:p>
        </p:txBody>
      </p:sp>
      <p:pic>
        <p:nvPicPr>
          <p:cNvPr id="30729" name="Picture 9" descr="г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196975"/>
            <a:ext cx="1223963" cy="143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0" name="Picture 10" descr="фосфо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789363"/>
            <a:ext cx="1727200" cy="122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1" name="Picture 11" descr="извест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013325"/>
            <a:ext cx="14859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2" name="Picture 12" descr="джэ"/>
          <p:cNvPicPr>
            <a:picLocks noChangeAspect="1" noChangeArrowheads="1"/>
          </p:cNvPicPr>
          <p:nvPr/>
        </p:nvPicPr>
        <p:blipFill>
          <a:blip r:embed="rId5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492375"/>
            <a:ext cx="1871662" cy="140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1187450" y="476250"/>
            <a:ext cx="69850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Помощь при действии 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электрического тока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042988" y="1925638"/>
            <a:ext cx="77057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400"/>
              <a:t>При электротравме происходит поражение не только в месте непосредственного воздействия  тока, но страдает и весь организм. 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971550" y="4241800"/>
            <a:ext cx="777716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 sz="2400"/>
              <a:t>В месте удара может быть покраснение и потеря чувствительности. Но если сила тока была большой, если действовал он достаточно долго, если кожа была влажной и по ряду других причин, в месте входа и выхода тока могут возникнуть глубокие ожоги, напоминающие кратеры.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1187450" y="476250"/>
            <a:ext cx="69850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Помощь при действии 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электрического тока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971550" y="2111375"/>
            <a:ext cx="7705725" cy="14652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/>
              <a:t>В первую очередь необходимо прекратить действие электротока. При этом нужно помнить, что тело поражённого является проводником, и если неосторожно прикоснуться к нему, то оказывающий помощь также получит электротравму. Поэтому лучше всего выключить ток, используя рубильник, электропробки. 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900113" y="4843463"/>
            <a:ext cx="8088312" cy="14652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Если это невозможно, нужно отвести провод от поражённого при помощи непроводящих ток предметов: деревянной вещи, хлопчатобумажного изделия. Ожоги прикрывают повязкой. В тяжёлых случаях делают искусственное дыхание и непрямой массаж сердца. И как можно скорее в больницу!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2195513" y="549275"/>
            <a:ext cx="446563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Удар молнией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484438" y="4652963"/>
            <a:ext cx="62642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/>
              <a:t>При поражении молнией на коже появляются пятна тёмно-синего цвета, напоминающие разветвление дерева. Это происходит из-за паралича сосудов. Общие явления при поражении молнией также выражены значительнее. Характерно развитие параличей, глухоты, немоты и паралича дыхания.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258888" y="1557338"/>
            <a:ext cx="6913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/>
              <a:t>Удар молнией – это мощнейшая электротравма.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11188" y="2133600"/>
            <a:ext cx="4248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И все явления, происходящие при поражении бытовым электричеством, будут наблюдаться и в этом случае. Но есть и отличия.</a:t>
            </a:r>
          </a:p>
        </p:txBody>
      </p:sp>
      <p:pic>
        <p:nvPicPr>
          <p:cNvPr id="33800" name="Picture 8" descr="мо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060575"/>
            <a:ext cx="3240087" cy="242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1" name="Picture 9" descr="мол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789363"/>
            <a:ext cx="1528763" cy="216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1331913" y="404813"/>
            <a:ext cx="64103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Как избежать удара молнией?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68313" y="1557338"/>
            <a:ext cx="5689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/>
              <a:t>Если гроза  застаёт в лесу, не следует прятаться под высокими деревьями. Особенно опасны отдельно стоящие дуб , тополь , ель и сосна. В берёзу и клён молния ударяет редко </a:t>
            </a:r>
          </a:p>
        </p:txBody>
      </p:sp>
      <p:pic>
        <p:nvPicPr>
          <p:cNvPr id="34822" name="Picture 6" descr="W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268413"/>
            <a:ext cx="2774950" cy="208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276600" y="3429000"/>
            <a:ext cx="56880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/>
              <a:t>Находясь в грозу на открытом месте, лучше присесть в сухую яму или канаву. Тело должно иметь как можно меньший контакт с землёй. </a:t>
            </a:r>
          </a:p>
        </p:txBody>
      </p:sp>
      <p:pic>
        <p:nvPicPr>
          <p:cNvPr id="34824" name="Picture 8" descr="File01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97200"/>
            <a:ext cx="2663825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1258888" y="5445125"/>
            <a:ext cx="51847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/>
              <a:t>Во время грозы в горах следует избегать гребней, скальных выступов и других возвышенных точек. </a:t>
            </a:r>
          </a:p>
        </p:txBody>
      </p:sp>
      <p:pic>
        <p:nvPicPr>
          <p:cNvPr id="34826" name="Picture 10" descr="Утес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365625"/>
            <a:ext cx="2671763" cy="208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539750" y="1557338"/>
            <a:ext cx="4968875" cy="203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</a:rPr>
              <a:t>1)Закрытый метод</a:t>
            </a:r>
          </a:p>
          <a:p>
            <a:pPr>
              <a:spcBef>
                <a:spcPct val="50000"/>
              </a:spcBef>
            </a:pPr>
            <a:r>
              <a:rPr lang="ru-RU" altLang="ru-RU"/>
              <a:t>При </a:t>
            </a:r>
            <a:r>
              <a:rPr lang="ru-RU" altLang="ru-RU" b="1"/>
              <a:t>закрытом методе</a:t>
            </a:r>
            <a:r>
              <a:rPr lang="ru-RU" altLang="ru-RU"/>
              <a:t> лечения на поверхность ожога накладывают повязки с различными веществами (противоожоговая мазь, эмульсия синтомицина, диоксидиновая мазь и др.) 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708400" y="3860800"/>
            <a:ext cx="5219700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</a:rPr>
              <a:t>2) Открытый метод</a:t>
            </a:r>
          </a:p>
          <a:p>
            <a:r>
              <a:rPr lang="ru-RU" altLang="ru-RU" b="1"/>
              <a:t>Открытый метод</a:t>
            </a:r>
            <a:r>
              <a:rPr lang="ru-RU" altLang="ru-RU"/>
              <a:t> лечения применяют в двух видах: </a:t>
            </a:r>
          </a:p>
          <a:p>
            <a:r>
              <a:rPr lang="ru-RU" altLang="ru-RU"/>
              <a:t>а) без обработки поверхности ожога дубящими веществами </a:t>
            </a:r>
          </a:p>
          <a:p>
            <a:r>
              <a:rPr lang="ru-RU" altLang="ru-RU"/>
              <a:t>б) с созданием на поверхности ожога корочки (струпа) путем обработки коагулирующими препаратами. 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051050" y="6597650"/>
            <a:ext cx="4175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2800">
              <a:latin typeface="Times New Roman" panose="02020603050405020304" pitchFamily="18" charset="0"/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900113" y="5949950"/>
            <a:ext cx="4033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2800">
              <a:latin typeface="Times New Roman" panose="02020603050405020304" pitchFamily="18" charset="0"/>
            </a:endParaRPr>
          </a:p>
        </p:txBody>
      </p:sp>
      <p:sp>
        <p:nvSpPr>
          <p:cNvPr id="36871" name="WordArt 7"/>
          <p:cNvSpPr>
            <a:spLocks noChangeArrowheads="1" noChangeShapeType="1" noTextEdit="1"/>
          </p:cNvSpPr>
          <p:nvPr/>
        </p:nvSpPr>
        <p:spPr bwMode="auto">
          <a:xfrm>
            <a:off x="468313" y="549275"/>
            <a:ext cx="8191500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Специализированное лечение ожогов</a:t>
            </a:r>
          </a:p>
        </p:txBody>
      </p:sp>
      <p:pic>
        <p:nvPicPr>
          <p:cNvPr id="36872" name="Picture 8" descr="98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628775"/>
            <a:ext cx="2808288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3" name="Picture 9" descr="445315_200207141535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933825"/>
            <a:ext cx="2879725" cy="215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195513" y="4292600"/>
            <a:ext cx="5041900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</a:rPr>
              <a:t>4) Оперативный метод</a:t>
            </a:r>
          </a:p>
          <a:p>
            <a:pPr>
              <a:spcBef>
                <a:spcPct val="50000"/>
              </a:spcBef>
            </a:pPr>
            <a:r>
              <a:rPr lang="ru-RU" altLang="ru-RU"/>
              <a:t>Гомопластические пересадки кожи производят для временного закрытия обширных дефектов при тяжелом состоянии пострадавших. 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68313" y="1916113"/>
            <a:ext cx="4392612" cy="189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</a:rPr>
              <a:t>3) Смешенный метод</a:t>
            </a:r>
          </a:p>
          <a:p>
            <a:r>
              <a:rPr lang="ru-RU" altLang="ru-RU"/>
              <a:t> Развитие нагноения ожоговой поверхности заставляет переходить от открытого к закрытому методу и применению повязок с различными препаратами. </a:t>
            </a:r>
          </a:p>
        </p:txBody>
      </p:sp>
      <p:sp>
        <p:nvSpPr>
          <p:cNvPr id="37893" name="WordArt 5"/>
          <p:cNvSpPr>
            <a:spLocks noChangeArrowheads="1" noChangeShapeType="1" noTextEdit="1"/>
          </p:cNvSpPr>
          <p:nvPr/>
        </p:nvSpPr>
        <p:spPr bwMode="auto">
          <a:xfrm>
            <a:off x="468313" y="549275"/>
            <a:ext cx="8191500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Специализированное лечение ожогов</a:t>
            </a:r>
          </a:p>
        </p:txBody>
      </p:sp>
      <p:pic>
        <p:nvPicPr>
          <p:cNvPr id="37894" name="Picture 6" descr="ит"/>
          <p:cNvPicPr>
            <a:picLocks noChangeAspect="1" noChangeArrowheads="1"/>
          </p:cNvPicPr>
          <p:nvPr/>
        </p:nvPicPr>
        <p:blipFill>
          <a:blip r:embed="rId2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916113"/>
            <a:ext cx="2663825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2411413" y="476250"/>
            <a:ext cx="38893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Ожоги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58775" y="1773238"/>
            <a:ext cx="8785225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800" b="1">
                <a:solidFill>
                  <a:srgbClr val="FF0000"/>
                </a:solidFill>
                <a:latin typeface="Times New Roman" panose="02020603050405020304" pitchFamily="18" charset="0"/>
              </a:rPr>
              <a:t>Ожогами</a:t>
            </a:r>
            <a:r>
              <a:rPr lang="ru-RU" altLang="ru-RU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000" b="1">
                <a:latin typeface="Times New Roman" panose="02020603050405020304" pitchFamily="18" charset="0"/>
              </a:rPr>
              <a:t> </a:t>
            </a:r>
            <a:r>
              <a:rPr lang="ru-RU" altLang="ru-RU" sz="2000">
                <a:latin typeface="Times New Roman" panose="02020603050405020304" pitchFamily="18" charset="0"/>
              </a:rPr>
              <a:t>называют повреждения, вызванные термической, химической или лучевой энергией. Тяжесть ожога определяется величиной площади и глубиной повреждения тканей. 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787900" y="5300663"/>
            <a:ext cx="39592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000">
                <a:latin typeface="Times New Roman" panose="02020603050405020304" pitchFamily="18" charset="0"/>
              </a:rPr>
              <a:t>Наука изучающая ожоги называется </a:t>
            </a:r>
            <a:r>
              <a:rPr lang="ru-RU" altLang="ru-RU" sz="2800">
                <a:latin typeface="Times New Roman" panose="02020603050405020304" pitchFamily="18" charset="0"/>
              </a:rPr>
              <a:t>комбустиология</a:t>
            </a:r>
            <a:r>
              <a:rPr lang="ru-RU" altLang="ru-RU" sz="2800"/>
              <a:t> </a:t>
            </a:r>
          </a:p>
        </p:txBody>
      </p:sp>
      <p:pic>
        <p:nvPicPr>
          <p:cNvPr id="15367" name="Picture 7" descr="т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781300"/>
            <a:ext cx="2592387" cy="217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шрамы от ожогов 3 степен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357563"/>
            <a:ext cx="2344737" cy="273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95288" y="1700213"/>
            <a:ext cx="5437187" cy="161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800" b="1">
                <a:solidFill>
                  <a:srgbClr val="FF0000"/>
                </a:solidFill>
                <a:latin typeface="Times New Roman" panose="02020603050405020304" pitchFamily="18" charset="0"/>
              </a:rPr>
              <a:t>Ожоговый шок</a:t>
            </a:r>
            <a:r>
              <a:rPr lang="ru-RU" altLang="ru-RU" b="1">
                <a:solidFill>
                  <a:srgbClr val="FF0000"/>
                </a:solidFill>
              </a:rPr>
              <a:t>.</a:t>
            </a:r>
            <a:r>
              <a:rPr lang="ru-RU" altLang="ru-RU" b="1"/>
              <a:t> </a:t>
            </a:r>
            <a:r>
              <a:rPr lang="ru-RU" altLang="ru-RU"/>
              <a:t>Развивается в связи с раздражением огромного количества нервных элементов обширной области поражения. Чем больше площадь ожога, тем чаще бывает и тяжелее протекает шок </a:t>
            </a:r>
          </a:p>
        </p:txBody>
      </p:sp>
      <p:sp>
        <p:nvSpPr>
          <p:cNvPr id="38918" name="WordArt 6"/>
          <p:cNvSpPr>
            <a:spLocks noChangeArrowheads="1" noChangeShapeType="1" noTextEdit="1"/>
          </p:cNvSpPr>
          <p:nvPr/>
        </p:nvSpPr>
        <p:spPr bwMode="auto">
          <a:xfrm>
            <a:off x="1763713" y="620713"/>
            <a:ext cx="5715000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основные причины смерти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2987675" y="4005263"/>
            <a:ext cx="5797550" cy="216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 sz="2800" b="1">
                <a:solidFill>
                  <a:srgbClr val="FF0000"/>
                </a:solidFill>
              </a:rPr>
              <a:t>Ожоговая болезнь.</a:t>
            </a:r>
            <a:r>
              <a:rPr lang="ru-RU" altLang="ru-RU"/>
              <a:t> Чёткой границы между ожоговым шоком и ожоговой болезнью нет. По существу речь идёт об одном и том же явлении. В первые 2-3 суток говорят об ожоговом шоке. На 3-5е сутки, как правило, полностью проявляются перечисленные выше осложнения, и врачи ставят диагноз: ожоговая болезнь.</a:t>
            </a:r>
          </a:p>
        </p:txBody>
      </p:sp>
      <p:pic>
        <p:nvPicPr>
          <p:cNvPr id="38920" name="Picture 8" descr="лдлжож"/>
          <p:cNvPicPr>
            <a:picLocks noChangeAspect="1" noChangeArrowheads="1"/>
          </p:cNvPicPr>
          <p:nvPr/>
        </p:nvPicPr>
        <p:blipFill>
          <a:blip r:embed="rId2">
            <a:lum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700213"/>
            <a:ext cx="2735263" cy="205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1" name="Picture 9" descr="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716338"/>
            <a:ext cx="194310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1763713" y="620713"/>
            <a:ext cx="5715000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основные причины смерти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468313" y="1557338"/>
            <a:ext cx="5400675" cy="189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800" b="1">
                <a:solidFill>
                  <a:srgbClr val="FF0000"/>
                </a:solidFill>
                <a:latin typeface="Times New Roman" panose="02020603050405020304" pitchFamily="18" charset="0"/>
              </a:rPr>
              <a:t>Инфекция</a:t>
            </a:r>
            <a:r>
              <a:rPr lang="ru-RU" altLang="ru-RU" b="1"/>
              <a:t>. </a:t>
            </a:r>
            <a:r>
              <a:rPr lang="ru-RU" altLang="ru-RU"/>
              <a:t>При развитии инфекции на обожженной поверхности возникают септические явления (септическая фаза болезни), повышается температура тела, появляются ознобы, нарастает лейкоцитоз и нейтрофилез, развивается анемия, язвы и др. 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3851275" y="4005263"/>
            <a:ext cx="5040313" cy="216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800" b="1">
                <a:solidFill>
                  <a:srgbClr val="FF0000"/>
                </a:solidFill>
                <a:latin typeface="Times New Roman" panose="02020603050405020304" pitchFamily="18" charset="0"/>
              </a:rPr>
              <a:t>Токсемия</a:t>
            </a:r>
            <a:r>
              <a:rPr lang="ru-RU" altLang="ru-RU" b="1">
                <a:solidFill>
                  <a:srgbClr val="FF0000"/>
                </a:solidFill>
              </a:rPr>
              <a:t>.</a:t>
            </a:r>
            <a:r>
              <a:rPr lang="ru-RU" altLang="ru-RU" b="1"/>
              <a:t> </a:t>
            </a:r>
            <a:r>
              <a:rPr lang="ru-RU" altLang="ru-RU"/>
              <a:t>Начинается с первых часов после ожога, постепенно усиливается и после выхода из шока определяет в дальнейшем состояние пострадавшего. В развитии токсемии играет роль всасывание из, зоны ожога продуктов распада тканей, токсинов. </a:t>
            </a:r>
          </a:p>
        </p:txBody>
      </p:sp>
      <p:pic>
        <p:nvPicPr>
          <p:cNvPr id="35848" name="Picture 8" descr="ораьл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773238"/>
            <a:ext cx="2409825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9" name="Picture 9" descr="аологд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500438"/>
            <a:ext cx="2073275" cy="259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042988" y="1700213"/>
            <a:ext cx="7254875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</a:rPr>
              <a:t>Неотложный период</a:t>
            </a:r>
            <a:r>
              <a:rPr lang="ru-RU" altLang="ru-RU"/>
              <a:t> в зависимости от тяжести повреждения занимает от двух дней до двух недель после ожога. 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995738" y="2636838"/>
            <a:ext cx="4897437" cy="189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</a:rPr>
              <a:t>Острый период</a:t>
            </a:r>
            <a:r>
              <a:rPr lang="ru-RU" altLang="ru-RU"/>
              <a:t> начинается сразу же по окончании неотложного и продолжается до тех пор, пока все глубокие повреждения не будут покрыты аутотрансплантатами (лоскутами кожи, взятыми с других участков тела больного). 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116013" y="5084763"/>
            <a:ext cx="7704137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</a:rPr>
              <a:t>Реабилитация</a:t>
            </a:r>
            <a:r>
              <a:rPr lang="ru-RU" altLang="ru-RU" sz="2800">
                <a:latin typeface="Times New Roman" panose="02020603050405020304" pitchFamily="18" charset="0"/>
              </a:rPr>
              <a:t> </a:t>
            </a:r>
            <a:r>
              <a:rPr lang="ru-RU" altLang="ru-RU"/>
              <a:t>– это возвращение больного к его обычному образу жизни. </a:t>
            </a:r>
          </a:p>
        </p:txBody>
      </p:sp>
      <p:sp>
        <p:nvSpPr>
          <p:cNvPr id="39943" name="WordArt 7"/>
          <p:cNvSpPr>
            <a:spLocks noChangeArrowheads="1" noChangeShapeType="1" noTextEdit="1"/>
          </p:cNvSpPr>
          <p:nvPr/>
        </p:nvSpPr>
        <p:spPr bwMode="auto">
          <a:xfrm>
            <a:off x="755650" y="549275"/>
            <a:ext cx="767715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Этапы помощи при тяжелых ожогах</a:t>
            </a:r>
          </a:p>
        </p:txBody>
      </p:sp>
      <p:pic>
        <p:nvPicPr>
          <p:cNvPr id="39947" name="Picture 11" descr="ог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565400"/>
            <a:ext cx="2160587" cy="205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059113" y="1268413"/>
            <a:ext cx="3097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/>
              <a:t>(термические)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468313" y="1560513"/>
            <a:ext cx="8424862" cy="106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800">
                <a:solidFill>
                  <a:srgbClr val="FF0000"/>
                </a:solidFill>
              </a:rPr>
              <a:t>Термические ожоги</a:t>
            </a:r>
            <a:r>
              <a:rPr lang="ru-RU" altLang="ru-RU"/>
              <a:t> вызываются пламенем, горячим воздухом и жидкостями, расплавленным металлом, нагретыми или горящими частицами. 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4427538" y="2924175"/>
            <a:ext cx="4321175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</a:rPr>
              <a:t>Симптомы</a:t>
            </a:r>
            <a:r>
              <a:rPr lang="ru-RU" altLang="ru-RU"/>
              <a:t> : резкая боль в глазу, блефароспазм, слезотечение, отек век и конъюнктивы, снижение зрения.  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323850" y="5013325"/>
            <a:ext cx="8640763" cy="14652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</a:rPr>
              <a:t>Неотложная помощь: необходимо промыть глаза водой, закапать в глаза 20 % раствор сульфацил -натрия; 20 % суль – фапиридазин - натрия; раненую поверхность кожи смазать мазью антибиотика. На глаз накладывается асептическая повязка. Внутримышечно вводят противостолбнячную сыворотку (1500-ЗОООМЕ). </a:t>
            </a:r>
          </a:p>
        </p:txBody>
      </p:sp>
      <p:sp>
        <p:nvSpPr>
          <p:cNvPr id="40969" name="WordArt 9"/>
          <p:cNvSpPr>
            <a:spLocks noChangeArrowheads="1" noChangeShapeType="1" noTextEdit="1"/>
          </p:cNvSpPr>
          <p:nvPr/>
        </p:nvSpPr>
        <p:spPr bwMode="auto">
          <a:xfrm>
            <a:off x="2484438" y="260350"/>
            <a:ext cx="396081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Ожоги глаз</a:t>
            </a:r>
          </a:p>
        </p:txBody>
      </p:sp>
      <p:pic>
        <p:nvPicPr>
          <p:cNvPr id="40970" name="Picture 10" descr="хим ож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636838"/>
            <a:ext cx="1944687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547813" y="1341438"/>
            <a:ext cx="6181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b="1">
                <a:solidFill>
                  <a:srgbClr val="FF0000"/>
                </a:solidFill>
              </a:rPr>
              <a:t>Химические ожоги</a:t>
            </a:r>
            <a:r>
              <a:rPr lang="ru-RU" altLang="ru-RU"/>
              <a:t> бывают кислотными и щелочными. 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23850" y="1844675"/>
            <a:ext cx="8604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/>
              <a:t>Ожоги кислотой вызывают быстрое свертывание белка, поэтому в первые часы формируется ограниченный струп. Это предохраняет подлежащиеткани от дальнейшего поражения. 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3995738" y="2736850"/>
            <a:ext cx="4824412" cy="183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400">
                <a:solidFill>
                  <a:srgbClr val="FF0000"/>
                </a:solidFill>
              </a:rPr>
              <a:t>Симптомы и течение.</a:t>
            </a:r>
            <a:r>
              <a:rPr lang="ru-RU" altLang="ru-RU"/>
              <a:t> Жалобы на боль, светобоязнь, слезотечение, снижение зрения. Веки гиперемированы, отечны. Роговица становится отечной, тусклой, с сероватым оттенком, в тяжелых случаях приобретает молочный оттенок. 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95288" y="5084763"/>
            <a:ext cx="8532812" cy="11906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/>
              <a:t>Неотложная помощь: как можно быстрее, в течение 10-15 минут промыть глаза струей воды. В конъюнктивальную полость закапывают 20 % раствор сульфацил-натрия, 10 % раствор сульфапирида-зин-натрия, раствор фурацилина. </a:t>
            </a:r>
          </a:p>
        </p:txBody>
      </p:sp>
      <p:pic>
        <p:nvPicPr>
          <p:cNvPr id="41991" name="Picture 7" descr="ьбоб"/>
          <p:cNvPicPr>
            <a:picLocks noChangeAspect="1" noChangeArrowheads="1"/>
          </p:cNvPicPr>
          <p:nvPr/>
        </p:nvPicPr>
        <p:blipFill>
          <a:blip r:embed="rId2">
            <a:lum bright="-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852738"/>
            <a:ext cx="2879725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92" name="WordArt 8"/>
          <p:cNvSpPr>
            <a:spLocks noChangeArrowheads="1" noChangeShapeType="1" noTextEdit="1"/>
          </p:cNvSpPr>
          <p:nvPr/>
        </p:nvSpPr>
        <p:spPr bwMode="auto">
          <a:xfrm>
            <a:off x="2484438" y="260350"/>
            <a:ext cx="396081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Ожоги глаз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68313" y="1512888"/>
            <a:ext cx="8675687" cy="128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400">
                <a:solidFill>
                  <a:srgbClr val="FF0000"/>
                </a:solidFill>
              </a:rPr>
              <a:t>Щелочные ожоги</a:t>
            </a:r>
            <a:r>
              <a:rPr lang="ru-RU" altLang="ru-RU"/>
              <a:t> менее благоприятны. Щелочь растворяет белок и беспрепятственно проникает внутрь тканей. Страдает не только кожа, конъюнктива и роговица. Воздействию подвергается радужка, хрусталик и другие ткани глаза. 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23850" y="4784725"/>
            <a:ext cx="8497888" cy="17700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000">
                <a:latin typeface="Times New Roman" panose="02020603050405020304" pitchFamily="18" charset="0"/>
              </a:rPr>
              <a:t>Неотложная помощь:</a:t>
            </a:r>
            <a:r>
              <a:rPr lang="ru-RU" altLang="ru-RU"/>
              <a:t> обильное промывание глаз водой в течении 15-30 минут. Если имеются частицы поражающего агента, то необходимо их удалить с помощью тугого ватного тампона или пинцетом, повторно промьггь водой. После этого закапать в глаз раствор антибиотиков, сульфаниламидов. Накладывается сухая асептическая повязка,больной направляется в стационар. </a:t>
            </a:r>
          </a:p>
        </p:txBody>
      </p:sp>
      <p:sp>
        <p:nvSpPr>
          <p:cNvPr id="43013" name="WordArt 5"/>
          <p:cNvSpPr>
            <a:spLocks noChangeArrowheads="1" noChangeShapeType="1" noTextEdit="1"/>
          </p:cNvSpPr>
          <p:nvPr/>
        </p:nvSpPr>
        <p:spPr bwMode="auto">
          <a:xfrm>
            <a:off x="2484438" y="260350"/>
            <a:ext cx="396081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Ожоги глаз</a:t>
            </a:r>
          </a:p>
        </p:txBody>
      </p:sp>
      <p:pic>
        <p:nvPicPr>
          <p:cNvPr id="43014" name="Picture 6" descr="ожог глаз канцелярским клее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565400"/>
            <a:ext cx="2025650" cy="202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5" name="Picture 7" descr="ерн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708275"/>
            <a:ext cx="1728787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042988" y="1844675"/>
            <a:ext cx="720090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</a:rPr>
              <a:t>Симптомы солнечного ожога</a:t>
            </a:r>
            <a:r>
              <a:rPr lang="ru-RU" altLang="ru-RU"/>
              <a:t> бывают разные - от порозовения кожи, начинающей "гореть", до покраснения, когда она опухает, покрывается волдырями и становится крайне болезненной. 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427538" y="3357563"/>
            <a:ext cx="4716462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Солнечные ожоги вовсе не так безобидны, как думают многие. Доказано, что они могут приводить не только к преждевременному старению кожи и развитию фотодерматита (аллергии к солнечным лучам), но и к снижению зрения и даже к онкологическим заболеваниям (раку кожи). </a:t>
            </a:r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84538"/>
            <a:ext cx="3055937" cy="307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8" name="WordArt 6"/>
          <p:cNvSpPr>
            <a:spLocks noChangeArrowheads="1" noChangeShapeType="1" noTextEdit="1"/>
          </p:cNvSpPr>
          <p:nvPr/>
        </p:nvSpPr>
        <p:spPr bwMode="auto">
          <a:xfrm>
            <a:off x="2339975" y="620713"/>
            <a:ext cx="4103688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Солнечный ожог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900113" y="1341438"/>
            <a:ext cx="3943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</a:rPr>
              <a:t>Солнцезащитные кремы</a:t>
            </a:r>
            <a:r>
              <a:rPr lang="ru-RU" altLang="ru-RU"/>
              <a:t> 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708400" y="3716338"/>
            <a:ext cx="4672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</a:rPr>
              <a:t>Солнцеотражающие средства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468313" y="5300663"/>
            <a:ext cx="84248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</a:rPr>
              <a:t>Наиболее частая причина солнечных ожогов - ажиотаж первого дня. Увеличивайте время пребывания на солнце постепенно: переходите от получаса на первый раз до не более чем 2 часа в день. Самое активное солнце с полудня до 2 часов, так что в это время лучше не загорать. 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68313" y="1916113"/>
            <a:ext cx="518477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/>
              <a:t>Светонепроницаемые кремы содержат окисел цинка или диоксид титана, практически полностью блокирующие ультрафиолетовую радиацию. Они хороши для чувствительных участков кожи, таких, как нос и губы. 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3419475" y="4292600"/>
            <a:ext cx="533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/>
              <a:t>Они содержат вещества, частично отражающие ультрафиолетовые лучи. </a:t>
            </a:r>
          </a:p>
        </p:txBody>
      </p:sp>
      <p:pic>
        <p:nvPicPr>
          <p:cNvPr id="45064" name="Picture 8" descr="специальный аква гель от солнечныхожогов"/>
          <p:cNvPicPr>
            <a:picLocks noChangeAspect="1" noChangeArrowheads="1"/>
          </p:cNvPicPr>
          <p:nvPr/>
        </p:nvPicPr>
        <p:blipFill>
          <a:blip r:embed="rId2">
            <a:lum bright="-30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429000"/>
            <a:ext cx="1730375" cy="162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5" name="Picture 9" descr="солнцезащитный крем"/>
          <p:cNvPicPr>
            <a:picLocks noChangeAspect="1" noChangeArrowheads="1"/>
          </p:cNvPicPr>
          <p:nvPr/>
        </p:nvPicPr>
        <p:blipFill>
          <a:blip r:embed="rId3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412875"/>
            <a:ext cx="2170113" cy="217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6" name="WordArt 10"/>
          <p:cNvSpPr>
            <a:spLocks noChangeArrowheads="1" noChangeShapeType="1" noTextEdit="1"/>
          </p:cNvSpPr>
          <p:nvPr/>
        </p:nvSpPr>
        <p:spPr bwMode="auto">
          <a:xfrm>
            <a:off x="1547813" y="404813"/>
            <a:ext cx="619125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Профилактические средства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468313" y="5229225"/>
            <a:ext cx="8280400" cy="1368425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611188" y="1341438"/>
            <a:ext cx="8172450" cy="106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800" b="1">
                <a:solidFill>
                  <a:srgbClr val="FF0000"/>
                </a:solidFill>
                <a:latin typeface="Times New Roman" panose="02020603050405020304" pitchFamily="18" charset="0"/>
              </a:rPr>
              <a:t>ТЕПЛОВОЙ УДАР</a:t>
            </a:r>
            <a:r>
              <a:rPr lang="ru-RU" altLang="ru-RU"/>
              <a:t> - болезненное состояние, обусловленное общим перегреванием организма и возникающее в результате воздействия внешних тепловых факторов .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4500563" y="2708275"/>
            <a:ext cx="4319587" cy="216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</a:rPr>
              <a:t>Симптомы</a:t>
            </a:r>
            <a:r>
              <a:rPr lang="ru-RU" altLang="ru-RU"/>
              <a:t> </a:t>
            </a:r>
          </a:p>
          <a:p>
            <a:r>
              <a:rPr lang="ru-RU" altLang="ru-RU"/>
              <a:t>У больного наблюдается чувство общей слабости, разбитости, головная боль, головокружение, шум в ушах, сонливость, жажда, тошнота. При осмотре выявляется гиперемия кожных покровов. </a:t>
            </a:r>
          </a:p>
        </p:txBody>
      </p:sp>
      <p:pic>
        <p:nvPicPr>
          <p:cNvPr id="46085" name="Picture 5" descr="п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565400"/>
            <a:ext cx="2952750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6" name="WordArt 6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3743325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Тепловой удар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971550" y="1916113"/>
            <a:ext cx="7056438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>
                <a:solidFill>
                  <a:srgbClr val="000000"/>
                </a:solidFill>
              </a:rPr>
              <a:t>Больного срочно выносят в прохладное место, обеспечивают доступ свежего воздуха, освобождают от одежды, дают выпить холодной воды, накладывают холодный компресс на голову.</a:t>
            </a:r>
          </a:p>
          <a:p>
            <a:pPr algn="ctr"/>
            <a:endParaRPr lang="ru-RU" altLang="ru-RU">
              <a:solidFill>
                <a:srgbClr val="000000"/>
              </a:solidFill>
            </a:endParaRPr>
          </a:p>
          <a:p>
            <a:pPr algn="ctr"/>
            <a:r>
              <a:rPr lang="ru-RU" altLang="ru-RU">
                <a:solidFill>
                  <a:srgbClr val="000000"/>
                </a:solidFill>
              </a:rPr>
              <a:t> </a:t>
            </a:r>
            <a:endParaRPr lang="ru-RU" altLang="ru-RU" i="1">
              <a:solidFill>
                <a:srgbClr val="000000"/>
              </a:solidFill>
            </a:endParaRPr>
          </a:p>
          <a:p>
            <a:pPr algn="ctr"/>
            <a:r>
              <a:rPr lang="ru-RU" altLang="ru-RU" i="1">
                <a:solidFill>
                  <a:srgbClr val="000000"/>
                </a:solidFill>
              </a:rPr>
              <a:t> </a:t>
            </a:r>
            <a:r>
              <a:rPr lang="ru-RU" altLang="ru-RU">
                <a:solidFill>
                  <a:srgbClr val="000000"/>
                </a:solidFill>
              </a:rPr>
              <a:t>В более тяжелых случаях показано обертывание простыней, смоченной холодной водой, обливание прохладной водой, лед на голову и паховые области. 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692275" y="4941888"/>
            <a:ext cx="59769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i="1"/>
              <a:t>Но не в коем случае нельзя давать алкоголь, напитки, содержащие теин и кофеин (чай, кофе, какао).</a:t>
            </a:r>
          </a:p>
        </p:txBody>
      </p:sp>
      <p:sp>
        <p:nvSpPr>
          <p:cNvPr id="47109" name="WordArt 5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421163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Первая помощь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971550" y="1844675"/>
            <a:ext cx="7056438" cy="2376488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1692275" y="4868863"/>
            <a:ext cx="5975350" cy="108108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27088" y="1268413"/>
            <a:ext cx="2160587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</a:rPr>
              <a:t>Пламя</a:t>
            </a:r>
          </a:p>
          <a:p>
            <a:pPr>
              <a:spcBef>
                <a:spcPct val="50000"/>
              </a:spcBef>
            </a:pPr>
            <a:endParaRPr lang="ru-RU" altLang="ru-RU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23850" y="1700213"/>
            <a:ext cx="5976938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/>
              <a:t>Человек получает ожоги, в основном, от загоревшейся одежды. Синтетические материалы расплавляются и проникают глубоко в кожу, и их потом очень тяжело отделить. Ожоги пламенем неравномерны, носят пятнистый характер. 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557338"/>
            <a:ext cx="2735263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348038" y="3644900"/>
            <a:ext cx="561657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</a:rPr>
              <a:t>2)Вода</a:t>
            </a:r>
            <a:endParaRPr lang="ru-RU" altLang="ru-RU">
              <a:solidFill>
                <a:srgbClr val="FF0000"/>
              </a:solidFill>
            </a:endParaRPr>
          </a:p>
          <a:p>
            <a:r>
              <a:rPr lang="ru-RU" altLang="ru-RU"/>
              <a:t>Кожа хорошо впитывает воду, поэтому такие ожоги обычно большие, значительные по площади и больше, чем при первичном контакте. </a:t>
            </a:r>
          </a:p>
        </p:txBody>
      </p:sp>
      <p:sp>
        <p:nvSpPr>
          <p:cNvPr id="18441" name="WordArt 9"/>
          <p:cNvSpPr>
            <a:spLocks noChangeArrowheads="1" noChangeShapeType="1" noTextEdit="1"/>
          </p:cNvSpPr>
          <p:nvPr/>
        </p:nvSpPr>
        <p:spPr bwMode="auto">
          <a:xfrm>
            <a:off x="1835150" y="404813"/>
            <a:ext cx="496887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Термические ожоги</a:t>
            </a:r>
          </a:p>
        </p:txBody>
      </p:sp>
      <p:pic>
        <p:nvPicPr>
          <p:cNvPr id="18444" name="Picture 12" descr="л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141663"/>
            <a:ext cx="1717675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755650" y="5516563"/>
            <a:ext cx="7559675" cy="106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</a:rPr>
              <a:t>3)Контактные ожоги</a:t>
            </a:r>
            <a:r>
              <a:rPr lang="ru-RU" altLang="ru-RU"/>
              <a:t> возникают в результате соприкосновения кожи с твердыми </a:t>
            </a:r>
            <a:br>
              <a:rPr lang="ru-RU" altLang="ru-RU"/>
            </a:br>
            <a:r>
              <a:rPr lang="ru-RU" altLang="ru-RU"/>
              <a:t>телами. Они возникают в 10% случаев.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755650" y="1989138"/>
            <a:ext cx="698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/>
              <a:t>Температуру 71°С человек выдерживает в течение 1 часа, 82°С - 49 минут, 93°С - 33 минут, а 104°С - только 26 минут. 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4284663" y="2852738"/>
            <a:ext cx="460851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/>
              <a:t>1828 году был описан случай 14-минутного пребывания мужчины в печи, где температура достигала 170°С. 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468313" y="5445125"/>
            <a:ext cx="8474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/>
              <a:t>В обнаженном состоянии человек может выдержать быстрое нарастание температуры до 210°С, а в ватной одежде - до 270°С. 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4032250" y="4005263"/>
            <a:ext cx="5111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/>
              <a:t>В Бельгии в 1958 году был зарегистрирован случай, когда человек несколько минут находился в термокамере при температуре 200°С! </a:t>
            </a:r>
          </a:p>
        </p:txBody>
      </p:sp>
      <p:pic>
        <p:nvPicPr>
          <p:cNvPr id="48135" name="Picture 7" descr="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924175"/>
            <a:ext cx="3238500" cy="218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6" name="WordArt 8"/>
          <p:cNvSpPr>
            <a:spLocks noChangeArrowheads="1" noChangeShapeType="1" noTextEdit="1"/>
          </p:cNvSpPr>
          <p:nvPr/>
        </p:nvSpPr>
        <p:spPr bwMode="auto">
          <a:xfrm>
            <a:off x="1835150" y="404813"/>
            <a:ext cx="5184775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Реакция организма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 на жаркую погоду.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627313" y="1412875"/>
            <a:ext cx="5868987" cy="231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</a:rPr>
              <a:t>4)Ожоги, возникающие при контакте с различными другими веществами</a:t>
            </a:r>
            <a:r>
              <a:rPr lang="ru-RU" altLang="ru-RU"/>
              <a:t> </a:t>
            </a:r>
          </a:p>
          <a:p>
            <a:r>
              <a:rPr lang="ru-RU" altLang="ru-RU"/>
              <a:t> -жирами, маслами. Ожоги небольшие по глубине и по площади, так как жиры и масла не растекаются по поверхности кожи, имеют пятнистый характер.</a:t>
            </a:r>
            <a:br>
              <a:rPr lang="ru-RU" altLang="ru-RU"/>
            </a:br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042988" y="4365625"/>
            <a:ext cx="4535487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</a:rPr>
              <a:t>6)</a:t>
            </a:r>
            <a:r>
              <a:rPr lang="ru-RU" altLang="ru-RU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</a:rPr>
              <a:t>Ожог вольтовой дугой</a:t>
            </a:r>
            <a:r>
              <a:rPr lang="ru-RU" altLang="ru-RU">
                <a:solidFill>
                  <a:srgbClr val="FF0000"/>
                </a:solidFill>
              </a:rPr>
              <a:t>,</a:t>
            </a:r>
            <a:r>
              <a:rPr lang="ru-RU" altLang="ru-RU"/>
              <a:t> сходен с ожогом пламенем. Кожа становится черной из-за импрегнации металлами </a:t>
            </a:r>
          </a:p>
        </p:txBody>
      </p:sp>
      <p:pic>
        <p:nvPicPr>
          <p:cNvPr id="19461" name="Picture 5" descr="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341438"/>
            <a:ext cx="1701800" cy="172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3" name="Picture 7" descr="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221163"/>
            <a:ext cx="2590800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4" name="WordArt 8"/>
          <p:cNvSpPr>
            <a:spLocks noChangeArrowheads="1" noChangeShapeType="1" noTextEdit="1"/>
          </p:cNvSpPr>
          <p:nvPr/>
        </p:nvSpPr>
        <p:spPr bwMode="auto">
          <a:xfrm>
            <a:off x="1835150" y="404813"/>
            <a:ext cx="496887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Термические ожоги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539750" y="3429000"/>
            <a:ext cx="5586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800">
                <a:solidFill>
                  <a:srgbClr val="FF0000"/>
                </a:solidFill>
                <a:latin typeface="Tahoma" panose="020B0604030504040204" pitchFamily="34" charset="0"/>
              </a:rPr>
              <a:t>5)Вязкие Вещества</a:t>
            </a:r>
            <a:r>
              <a:rPr lang="ru-RU" altLang="ru-RU">
                <a:latin typeface="Tahoma" panose="020B0604030504040204" pitchFamily="34" charset="0"/>
              </a:rPr>
              <a:t> (смолой, гудроном).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979613" y="692150"/>
            <a:ext cx="496887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Термические ожоги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900113" y="1989138"/>
            <a:ext cx="5759450" cy="161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800">
                <a:solidFill>
                  <a:srgbClr val="FF0000"/>
                </a:solidFill>
              </a:rPr>
              <a:t>7)Ожоги электрическим током</a:t>
            </a:r>
            <a:r>
              <a:rPr lang="ru-RU" altLang="ru-RU"/>
              <a:t>: могут быть от молнии и бытовой (от электроприборов). Ожоги по площади незначительные, о глубокие, повреждаются мышцы и кости.</a:t>
            </a:r>
          </a:p>
        </p:txBody>
      </p:sp>
      <p:pic>
        <p:nvPicPr>
          <p:cNvPr id="16391" name="Picture 7" descr="молн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573463"/>
            <a:ext cx="3371850" cy="259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84213" y="1484313"/>
            <a:ext cx="5903912" cy="161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</a:rPr>
              <a:t>8) Ожоги щелочью и кислотой</a:t>
            </a:r>
          </a:p>
          <a:p>
            <a:r>
              <a:rPr lang="ru-RU" altLang="ru-RU"/>
              <a:t>Ожоги щелочью значительно опаснее, чем кислотой, при котором происходит коагуляция белков и образуется корочка, струп, предотвращающая проникновение в глубокие слои. 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276600" y="3284538"/>
            <a:ext cx="5688013" cy="106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</a:rPr>
              <a:t>9)Ожоги</a:t>
            </a:r>
            <a:r>
              <a:rPr lang="ru-RU" altLang="ru-RU"/>
              <a:t> вызванные алкалоидами растений, например относящихся к семейству лютиковых подснежников 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827088" y="5229225"/>
            <a:ext cx="53990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800">
                <a:solidFill>
                  <a:srgbClr val="FF0000"/>
                </a:solidFill>
              </a:rPr>
              <a:t>10) Ожоги фосфором и известью</a:t>
            </a:r>
            <a:r>
              <a:rPr lang="ru-RU" altLang="ru-RU"/>
              <a:t> </a:t>
            </a:r>
          </a:p>
        </p:txBody>
      </p:sp>
      <p:pic>
        <p:nvPicPr>
          <p:cNvPr id="22534" name="Picture 6" descr="ь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213100"/>
            <a:ext cx="1917700" cy="187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6" name="WordArt 8"/>
          <p:cNvSpPr>
            <a:spLocks noChangeArrowheads="1" noChangeShapeType="1" noTextEdit="1"/>
          </p:cNvSpPr>
          <p:nvPr/>
        </p:nvSpPr>
        <p:spPr bwMode="auto">
          <a:xfrm>
            <a:off x="2124075" y="404813"/>
            <a:ext cx="4681538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Химические ожоги</a:t>
            </a:r>
          </a:p>
        </p:txBody>
      </p:sp>
      <p:pic>
        <p:nvPicPr>
          <p:cNvPr id="22538" name="Picture 10" descr="известь1"/>
          <p:cNvPicPr>
            <a:picLocks noChangeAspect="1" noChangeArrowheads="1"/>
          </p:cNvPicPr>
          <p:nvPr/>
        </p:nvPicPr>
        <p:blipFill>
          <a:blip r:embed="rId3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365625"/>
            <a:ext cx="2808287" cy="18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9" name="Picture 11" descr="P+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557338"/>
            <a:ext cx="2089150" cy="157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2124075" y="620713"/>
            <a:ext cx="4681538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Лучевые ожоги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971550" y="1924050"/>
            <a:ext cx="65532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400">
                <a:solidFill>
                  <a:srgbClr val="FF0000"/>
                </a:solidFill>
              </a:rPr>
              <a:t>11)Радиационные ожоги</a:t>
            </a:r>
            <a:r>
              <a:rPr lang="ru-RU" altLang="ru-RU"/>
              <a:t> включаются в себя: ожоги УФ-излучением. </a:t>
            </a:r>
          </a:p>
        </p:txBody>
      </p:sp>
      <p:pic>
        <p:nvPicPr>
          <p:cNvPr id="20486" name="Picture 6" descr="ло"/>
          <p:cNvPicPr>
            <a:picLocks noChangeAspect="1" noChangeArrowheads="1"/>
          </p:cNvPicPr>
          <p:nvPr/>
        </p:nvPicPr>
        <p:blipFill>
          <a:blip r:embed="rId2">
            <a:lum bright="-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997200"/>
            <a:ext cx="2808288" cy="280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787900" y="2852738"/>
            <a:ext cx="3600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УФ-излучение вызывает 2 вида повреждений: рак кожи и подавление иммунной системы </a:t>
            </a:r>
            <a:r>
              <a:rPr lang="en-US" altLang="ru-RU"/>
              <a:t>; </a:t>
            </a:r>
            <a:r>
              <a:rPr lang="ru-RU" altLang="ru-RU"/>
              <a:t>радиационное излучение оказывает основное действие на кроветворную, иммунную, центральную нервную систему </a:t>
            </a:r>
            <a:r>
              <a:rPr lang="en-US" altLang="ru-RU"/>
              <a:t>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989138"/>
            <a:ext cx="2470150" cy="159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557338"/>
            <a:ext cx="191452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005263"/>
            <a:ext cx="2468562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644900"/>
            <a:ext cx="200977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203575" y="1484313"/>
            <a:ext cx="57340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b="1">
                <a:solidFill>
                  <a:srgbClr val="FF0000"/>
                </a:solidFill>
              </a:rPr>
              <a:t>Ожоги 1</a:t>
            </a:r>
            <a:r>
              <a:rPr lang="ru-RU" altLang="ru-RU"/>
              <a:t> степени проявляются резко выраженной краснотой кожи и отеком тканей, сопровождаются жгучей болью и поражением верхних слоёв кожи. 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276600" y="2492375"/>
            <a:ext cx="5689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b="1">
                <a:solidFill>
                  <a:srgbClr val="FF0000"/>
                </a:solidFill>
              </a:rPr>
              <a:t>Ожоги </a:t>
            </a:r>
            <a:r>
              <a:rPr lang="en-US" altLang="ru-RU" b="1">
                <a:solidFill>
                  <a:srgbClr val="FF0000"/>
                </a:solidFill>
              </a:rPr>
              <a:t>II</a:t>
            </a:r>
            <a:r>
              <a:rPr lang="ru-RU" altLang="ru-RU"/>
              <a:t> степени - Кроме выраженных симптомов, отмеченных при 1степени, отмечается образование пузырей наполненных серозной жидкостью. 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468313" y="4143375"/>
            <a:ext cx="422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b="1">
                <a:solidFill>
                  <a:srgbClr val="FF0000"/>
                </a:solidFill>
              </a:rPr>
              <a:t>Ожоги III</a:t>
            </a:r>
            <a:r>
              <a:rPr lang="ru-RU" altLang="ru-RU"/>
              <a:t> степени страдают все слои кожи.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68313" y="4868863"/>
            <a:ext cx="5184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b="1">
                <a:solidFill>
                  <a:srgbClr val="FF0000"/>
                </a:solidFill>
              </a:rPr>
              <a:t>Ожоги IV</a:t>
            </a:r>
            <a:r>
              <a:rPr lang="ru-RU" altLang="ru-RU"/>
              <a:t> полное разрушение кожи и нижележащего мышечного слоя. 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95288" y="5661025"/>
            <a:ext cx="77771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b="1">
                <a:solidFill>
                  <a:srgbClr val="FF0000"/>
                </a:solidFill>
              </a:rPr>
              <a:t>Ожоги V</a:t>
            </a:r>
            <a:r>
              <a:rPr lang="ru-RU" altLang="ru-RU"/>
              <a:t> степени сопровождаются некрозом более глубоких слоев тканей и обугливанием кожи или даже органа, омертвением не только кожи, но и глубжележащих тканей.</a:t>
            </a:r>
          </a:p>
        </p:txBody>
      </p:sp>
      <p:sp>
        <p:nvSpPr>
          <p:cNvPr id="17420" name="WordArt 12"/>
          <p:cNvSpPr>
            <a:spLocks noChangeArrowheads="1" noChangeShapeType="1" noTextEdit="1"/>
          </p:cNvSpPr>
          <p:nvPr/>
        </p:nvSpPr>
        <p:spPr bwMode="auto">
          <a:xfrm>
            <a:off x="1619250" y="404813"/>
            <a:ext cx="5761038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Классификация ожогов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187450" y="2205038"/>
            <a:ext cx="3529013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ru-RU" altLang="ru-RU" sz="2000"/>
              <a:t>Фактор ожога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ru-RU" altLang="ru-RU" sz="2000"/>
              <a:t>Площадь ожога</a:t>
            </a:r>
          </a:p>
          <a:p>
            <a:pPr>
              <a:spcBef>
                <a:spcPct val="50000"/>
              </a:spcBef>
            </a:pPr>
            <a:r>
              <a:rPr lang="ru-RU" altLang="ru-RU" sz="2000"/>
              <a:t>             -Правило ладони</a:t>
            </a:r>
          </a:p>
          <a:p>
            <a:pPr>
              <a:spcBef>
                <a:spcPct val="50000"/>
              </a:spcBef>
            </a:pPr>
            <a:r>
              <a:rPr lang="ru-RU" altLang="ru-RU" sz="2000"/>
              <a:t>             -Правило девяток</a:t>
            </a:r>
          </a:p>
          <a:p>
            <a:pPr>
              <a:spcBef>
                <a:spcPct val="50000"/>
              </a:spcBef>
            </a:pPr>
            <a:r>
              <a:rPr lang="ru-RU" altLang="ru-RU" sz="2000"/>
              <a:t>3)Глубина ожога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763" y="1916113"/>
            <a:ext cx="1893887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042988" y="5013325"/>
            <a:ext cx="39592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>
                <a:solidFill>
                  <a:srgbClr val="000000"/>
                </a:solidFill>
              </a:rPr>
              <a:t>Когда площадь поражения кожи превышает 10% - следует ожидать развития ожогового шока</a:t>
            </a:r>
          </a:p>
        </p:txBody>
      </p:sp>
      <p:sp>
        <p:nvSpPr>
          <p:cNvPr id="24582" name="WordArt 6"/>
          <p:cNvSpPr>
            <a:spLocks noChangeArrowheads="1" noChangeShapeType="1" noTextEdit="1"/>
          </p:cNvSpPr>
          <p:nvPr/>
        </p:nvSpPr>
        <p:spPr bwMode="auto">
          <a:xfrm>
            <a:off x="1619250" y="404813"/>
            <a:ext cx="5761038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Для определения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 диагноза нужно знать: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1042988" y="5013325"/>
            <a:ext cx="0" cy="10795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1042988" y="6092825"/>
            <a:ext cx="3889375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1042988" y="5013325"/>
            <a:ext cx="3889375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4932363" y="5013325"/>
            <a:ext cx="0" cy="10795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5">
      <a:dk1>
        <a:srgbClr val="000000"/>
      </a:dk1>
      <a:lt1>
        <a:srgbClr val="CCECFF"/>
      </a:lt1>
      <a:dk2>
        <a:srgbClr val="000000"/>
      </a:dk2>
      <a:lt2>
        <a:srgbClr val="D6EDEE"/>
      </a:lt2>
      <a:accent1>
        <a:srgbClr val="E8F0F4"/>
      </a:accent1>
      <a:accent2>
        <a:srgbClr val="8EAAFA"/>
      </a:accent2>
      <a:accent3>
        <a:srgbClr val="E2F4FF"/>
      </a:accent3>
      <a:accent4>
        <a:srgbClr val="000000"/>
      </a:accent4>
      <a:accent5>
        <a:srgbClr val="F2F6F8"/>
      </a:accent5>
      <a:accent6>
        <a:srgbClr val="809AE3"/>
      </a:accent6>
      <a:hlink>
        <a:srgbClr val="0066FF"/>
      </a:hlink>
      <a:folHlink>
        <a:srgbClr val="9947FD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381</TotalTime>
  <Words>2037</Words>
  <Application>Microsoft Office PowerPoint</Application>
  <PresentationFormat>Экран (4:3)</PresentationFormat>
  <Paragraphs>146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Arial</vt:lpstr>
      <vt:lpstr>Arial Black</vt:lpstr>
      <vt:lpstr>Times New Roman</vt:lpstr>
      <vt:lpstr>Wingdings</vt:lpstr>
      <vt:lpstr>Tahoma</vt:lpstr>
      <vt:lpstr>Трава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Кискин Дом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Киска</dc:creator>
  <cp:lastModifiedBy>yarik</cp:lastModifiedBy>
  <cp:revision>12</cp:revision>
  <dcterms:created xsi:type="dcterms:W3CDTF">2004-06-12T06:16:37Z</dcterms:created>
  <dcterms:modified xsi:type="dcterms:W3CDTF">2021-10-12T19:37:37Z</dcterms:modified>
</cp:coreProperties>
</file>