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68"/>
  </p:notesMasterIdLst>
  <p:handoutMasterIdLst>
    <p:handoutMasterId r:id="rId69"/>
  </p:handoutMasterIdLst>
  <p:sldIdLst>
    <p:sldId id="256" r:id="rId2"/>
    <p:sldId id="297" r:id="rId3"/>
    <p:sldId id="298" r:id="rId4"/>
    <p:sldId id="257" r:id="rId5"/>
    <p:sldId id="258" r:id="rId6"/>
    <p:sldId id="259" r:id="rId7"/>
    <p:sldId id="260" r:id="rId8"/>
    <p:sldId id="261" r:id="rId9"/>
    <p:sldId id="269" r:id="rId10"/>
    <p:sldId id="281" r:id="rId11"/>
    <p:sldId id="289" r:id="rId12"/>
    <p:sldId id="290" r:id="rId13"/>
    <p:sldId id="291" r:id="rId14"/>
    <p:sldId id="292" r:id="rId15"/>
    <p:sldId id="293" r:id="rId16"/>
    <p:sldId id="288" r:id="rId17"/>
    <p:sldId id="282" r:id="rId18"/>
    <p:sldId id="285" r:id="rId19"/>
    <p:sldId id="286" r:id="rId20"/>
    <p:sldId id="283" r:id="rId21"/>
    <p:sldId id="296" r:id="rId22"/>
    <p:sldId id="284" r:id="rId23"/>
    <p:sldId id="294" r:id="rId24"/>
    <p:sldId id="295" r:id="rId25"/>
    <p:sldId id="303" r:id="rId26"/>
    <p:sldId id="263" r:id="rId27"/>
    <p:sldId id="264" r:id="rId28"/>
    <p:sldId id="267" r:id="rId29"/>
    <p:sldId id="265" r:id="rId30"/>
    <p:sldId id="266" r:id="rId31"/>
    <p:sldId id="268" r:id="rId32"/>
    <p:sldId id="262" r:id="rId33"/>
    <p:sldId id="276" r:id="rId34"/>
    <p:sldId id="277" r:id="rId35"/>
    <p:sldId id="278" r:id="rId36"/>
    <p:sldId id="279" r:id="rId37"/>
    <p:sldId id="270" r:id="rId38"/>
    <p:sldId id="306" r:id="rId39"/>
    <p:sldId id="307" r:id="rId40"/>
    <p:sldId id="271" r:id="rId41"/>
    <p:sldId id="308" r:id="rId42"/>
    <p:sldId id="309" r:id="rId43"/>
    <p:sldId id="272" r:id="rId44"/>
    <p:sldId id="310" r:id="rId45"/>
    <p:sldId id="311" r:id="rId46"/>
    <p:sldId id="273" r:id="rId47"/>
    <p:sldId id="312" r:id="rId48"/>
    <p:sldId id="313" r:id="rId49"/>
    <p:sldId id="274" r:id="rId50"/>
    <p:sldId id="314" r:id="rId51"/>
    <p:sldId id="315" r:id="rId52"/>
    <p:sldId id="275" r:id="rId53"/>
    <p:sldId id="316" r:id="rId54"/>
    <p:sldId id="317" r:id="rId55"/>
    <p:sldId id="299" r:id="rId56"/>
    <p:sldId id="318" r:id="rId57"/>
    <p:sldId id="319" r:id="rId58"/>
    <p:sldId id="300" r:id="rId59"/>
    <p:sldId id="320" r:id="rId60"/>
    <p:sldId id="321" r:id="rId61"/>
    <p:sldId id="301" r:id="rId62"/>
    <p:sldId id="322" r:id="rId63"/>
    <p:sldId id="323" r:id="rId64"/>
    <p:sldId id="302" r:id="rId65"/>
    <p:sldId id="304" r:id="rId66"/>
    <p:sldId id="305" r:id="rId6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4"/>
    <a:srgbClr val="000066"/>
    <a:srgbClr val="800000"/>
    <a:srgbClr val="C13503"/>
    <a:srgbClr val="1C9056"/>
    <a:srgbClr val="CCFFFF"/>
    <a:srgbClr val="66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2" autoAdjust="0"/>
    <p:restoredTop sz="94500" autoAdjust="0"/>
  </p:normalViewPr>
  <p:slideViewPr>
    <p:cSldViewPr>
      <p:cViewPr varScale="1">
        <p:scale>
          <a:sx n="115" d="100"/>
          <a:sy n="115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7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4D6055-FBB4-42D0-9512-FDE66B15B6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136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text styles</a:t>
            </a:r>
          </a:p>
          <a:p>
            <a:pPr lvl="1"/>
            <a:r>
              <a:rPr lang="ru-RU" altLang="ru-RU" smtClean="0"/>
              <a:t>Second level</a:t>
            </a:r>
          </a:p>
          <a:p>
            <a:pPr lvl="2"/>
            <a:r>
              <a:rPr lang="ru-RU" altLang="ru-RU" smtClean="0"/>
              <a:t>Third level</a:t>
            </a:r>
          </a:p>
          <a:p>
            <a:pPr lvl="3"/>
            <a:r>
              <a:rPr lang="ru-RU" altLang="ru-RU" smtClean="0"/>
              <a:t>Fourth level</a:t>
            </a:r>
          </a:p>
          <a:p>
            <a:pPr lvl="4"/>
            <a:r>
              <a:rPr lang="ru-RU" altLang="ru-RU" smtClean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D7FB78-941A-4134-A0BF-84CF0107C8B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13330-07ED-4BAE-84CC-644E3448C05B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86200"/>
            <a:ext cx="8610600" cy="998538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 smtClean="0"/>
              <a:t>Заголовок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953000"/>
            <a:ext cx="8610600" cy="8382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b="1"/>
            </a:lvl1pPr>
          </a:lstStyle>
          <a:p>
            <a:pPr lvl="0"/>
            <a:r>
              <a:rPr lang="ru-RU" altLang="ru-RU" noProof="0" smtClean="0"/>
              <a:t>Подзаголовок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6D9DC-0E82-4DFF-83D2-DEBEC9A90B9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D982A-81B0-4141-81B1-99F14BA96B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696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40CF3-71E4-4757-805A-07AD5DA9FB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798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298DC-4D0E-47C0-AC55-0B767AFB27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386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A3EEA-32E5-412C-837D-37B38E9BD5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630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29100" cy="4876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229100" cy="4876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30694-316E-4135-A359-642E4EC4EC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065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834CA-1BFB-4952-88C3-07D92ACA45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5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DC6BA-4D1E-4879-8D5C-1E4424905A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860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BAB58-8096-476E-9576-672F965001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494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9EF41-315F-41C7-82AF-513D40D2E9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372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DDB53-5238-4A91-A9E8-FD13F94403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522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Заголовок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 altLang="ru-RU"/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614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8AD97D-B39C-41F7-AC0A-A06B43CEA32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2" Type="http://schemas.openxmlformats.org/officeDocument/2006/relationships/slide" Target="slide4.xml"/><Relationship Id="rId16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4.xml"/><Relationship Id="rId5" Type="http://schemas.openxmlformats.org/officeDocument/2006/relationships/slide" Target="slide7.xml"/><Relationship Id="rId15" Type="http://schemas.openxmlformats.org/officeDocument/2006/relationships/slide" Target="slide18.xml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13" Type="http://schemas.openxmlformats.org/officeDocument/2006/relationships/slide" Target="slide31.xml"/><Relationship Id="rId18" Type="http://schemas.openxmlformats.org/officeDocument/2006/relationships/slide" Target="slide36.xml"/><Relationship Id="rId3" Type="http://schemas.openxmlformats.org/officeDocument/2006/relationships/slide" Target="slide21.xml"/><Relationship Id="rId7" Type="http://schemas.openxmlformats.org/officeDocument/2006/relationships/slide" Target="slide25.xml"/><Relationship Id="rId12" Type="http://schemas.openxmlformats.org/officeDocument/2006/relationships/slide" Target="slide30.xml"/><Relationship Id="rId17" Type="http://schemas.openxmlformats.org/officeDocument/2006/relationships/slide" Target="slide35.xml"/><Relationship Id="rId2" Type="http://schemas.openxmlformats.org/officeDocument/2006/relationships/slide" Target="slide20.xml"/><Relationship Id="rId16" Type="http://schemas.openxmlformats.org/officeDocument/2006/relationships/slide" Target="slide3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11" Type="http://schemas.openxmlformats.org/officeDocument/2006/relationships/slide" Target="slide29.xml"/><Relationship Id="rId5" Type="http://schemas.openxmlformats.org/officeDocument/2006/relationships/slide" Target="slide23.xml"/><Relationship Id="rId15" Type="http://schemas.openxmlformats.org/officeDocument/2006/relationships/slide" Target="slide33.xml"/><Relationship Id="rId10" Type="http://schemas.openxmlformats.org/officeDocument/2006/relationships/slide" Target="slide28.xml"/><Relationship Id="rId4" Type="http://schemas.openxmlformats.org/officeDocument/2006/relationships/slide" Target="slide22.xml"/><Relationship Id="rId9" Type="http://schemas.openxmlformats.org/officeDocument/2006/relationships/slide" Target="slide27.xml"/><Relationship Id="rId14" Type="http://schemas.openxmlformats.org/officeDocument/2006/relationships/slide" Target="slide3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6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slide" Target="slide6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000"/>
              <a:t>Средства оказания</a:t>
            </a:r>
            <a:br>
              <a:rPr lang="ru-RU" altLang="ru-RU" sz="4000"/>
            </a:br>
            <a:r>
              <a:rPr lang="ru-RU" altLang="ru-RU" sz="4000"/>
              <a:t/>
            </a:r>
            <a:br>
              <a:rPr lang="ru-RU" altLang="ru-RU" sz="4000"/>
            </a:br>
            <a:r>
              <a:rPr lang="ru-RU" altLang="ru-RU" sz="4000"/>
              <a:t>медицинской помощи</a:t>
            </a:r>
            <a:endParaRPr lang="nl-NL" altLang="ru-RU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Аптечка индивидуальная</a:t>
            </a:r>
            <a:endParaRPr lang="ru-RU" altLang="ru-RU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6791325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Аптечка индивидуальная представляет собой набор лекарственных средств для оказания самопомощи и взаимопомощи при ранениях, переломах и ожогах (для снятия боли) и предупреждения или ослабления поражения фосфорорганическими ОВ, бактериальными средствами и радиоактивными веществами. Аптечка представляет собой футляр из пластика размером 90х100х20 мм, массой 130 г, в который вложены пластмассовые тюбики и пеналы с препаратами. Препараты вложены в семь гнезд. </a:t>
            </a:r>
          </a:p>
        </p:txBody>
      </p:sp>
      <p:pic>
        <p:nvPicPr>
          <p:cNvPr id="142340" name="Picture 4" descr="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781300"/>
            <a:ext cx="1990725" cy="169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 sz="4000">
                <a:hlinkClick r:id="rId2" action="ppaction://hlinksldjump"/>
              </a:rPr>
              <a:t>Гнездо 1 аптечки индивидуальной</a:t>
            </a:r>
            <a:endParaRPr lang="ru-RU" altLang="ru-RU" sz="400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Гнездо 1 - шприц-тюбик с противоболевым средством (промедолом). Он применяется при ранениях, переломах и ожогах как противоболевое средство. Инъекция внутримышечная.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Извлеките шприц-тюбик из аптечки. Возьмитесь левой рукой за ребристый ободок, а правой - за корпус тюбика и энергичным вращательным движением поверните его до упора по ходу часовой стрелки. Затем снимите колпачок, защищающий иглу, и, держа шприц-тюбик иглой вверх, выдавите из него воздух до появления капли жидкости на кончике иглы. После этого, не касаясь иглы руками, введите ее в мягкие ткани бедра, руки или ягодицу и выдавите содержимое шприц-тюбика. Извлекайте иглу, не разжимая пальцев. В экстренных случаях укол можно сделать и через одежду.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 sz="4000">
                <a:hlinkClick r:id="rId2" action="ppaction://hlinksldjump"/>
              </a:rPr>
              <a:t>Гнезда 2, 3 аптечки индивидуальной</a:t>
            </a:r>
            <a:endParaRPr lang="ru-RU" altLang="ru-RU" sz="400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Гнездо 2 - средство для предупреждения отравления фосфорорганическими ОВ (тарен) находится в круглом красном пенале. В пенале 6 таблеток. Принимают его по сигналу Химическая тревога - одну таблетку. Затем сразу же надевают противогаз. При появлении и нарастании признаков отравления следует принять еще одну таблетку. Повторно принимать препарат рекомендуется не ранее чем через 5-6 часов.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Гнездо 3 - противобактериальное средство ©2 (сульфади-метоксин) находится в большом круглом пенале без окраски (14 таблеток). Использовать его следует при желудочно-кишечном расстройстве, возникающем после облучения. В первые сутки принимают 7 таблеток (в один прием), а в последующие двое суток - по 4 таблетки.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 sz="4000">
                <a:hlinkClick r:id="rId2" action="ppaction://hlinksldjump"/>
              </a:rPr>
              <a:t>Гнезда 4, 5 аптечки индивидуальной</a:t>
            </a:r>
            <a:endParaRPr lang="ru-RU" altLang="ru-RU" sz="400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Гнездо 4 - радиозащитное средство ©1 (цистамин) находится в двух восьмигранных пеналах по 6 таблеток в каждом. Этот препарат принимают по сигналу Радиационная опасность 6 таблеток в течение 30-40 минут, запивая водой. При новой угрозе облучения, но не ранее 4-5 часов после первого приема, рекомендуется принять еще 6 таблеток.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Гнездо 5 - противобактериальное средство ©1 (хлортетра-циклин) находится в двух одинаковых четырехгранных пеналах без окраски по 5 таблеток в каждом. Принимать его следует в случае применения противником бактериальных средств, при инфекционном заболевании, а также при ранениях и ожогах. Сначала принимают содержимое одного пенала (сразу 5 таблеток), а затем через 6 часов принимают содержимое другого пенала (также 5 таблеток).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 sz="4000">
                <a:hlinkClick r:id="rId2" action="ppaction://hlinksldjump"/>
              </a:rPr>
              <a:t>Гнездо 6 аптечки индивидуальной</a:t>
            </a:r>
            <a:endParaRPr lang="ru-RU" altLang="ru-RU" sz="400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686435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Гнездо 6 - радиозащитное средство ©2 (йодистый калий) находится в четырехгранном пенале белого цвета. В пенале 10 таблеток. Принимать его следует по одной таблетке ежедневно в течение 10 дней после выпадения радиоактивных осадков, при употреблении в пищу зараженного молока. Следует учитывать то, что радиозащитные вещества эффективны, если введены в организм за 30-60 минут перед облучением или принятием зараженной пищи и воды. Защитное их воздействие сохраняется в течение 5-6 часов с момента приема. При необходимости рекомендуется повторить прием таблеток. </a:t>
            </a:r>
          </a:p>
        </p:txBody>
      </p:sp>
      <p:pic>
        <p:nvPicPr>
          <p:cNvPr id="153604" name="Picture 4" descr="81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9972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 sz="4000">
                <a:hlinkClick r:id="rId2" action="ppaction://hlinksldjump"/>
              </a:rPr>
              <a:t>Гнездо 7 аптечки индивидуальной</a:t>
            </a:r>
            <a:endParaRPr lang="ru-RU" altLang="ru-RU" sz="400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8964613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Гнездо 7 - противорвотное средство (этаперазин) находится в круглом пенале голубого цвета в количестве 5 таблеток. Его принимают по одной таблетке сразу после облучения, а также при появлении тошноты после ушиба головы. Хорошим средством профилактики радиационных поражений являются различные адсорбенты: активированный уголь, сернистый барий и др., которые, вбирая в себя радиоактивные вещества, предотвращают распространение их в организме человека. </a:t>
            </a:r>
            <a:r>
              <a:rPr lang="ru-RU" altLang="ru-RU" sz="2400">
                <a:solidFill>
                  <a:srgbClr val="C13503"/>
                </a:solidFill>
              </a:rPr>
              <a:t>Примечание</a:t>
            </a:r>
            <a:r>
              <a:rPr lang="ru-RU" altLang="ru-RU" sz="2400"/>
              <a:t>. Детям до 8 лет на один прием давать 1/4 дозы взрослого, детям от 8 до 15 лет - 1/2 дозы взрослого из перечисленных средств, кроме радиозащитного средства 2 и противоболевого средства, которые даются в полной дозе.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Виды аптечек</a:t>
            </a:r>
            <a:endParaRPr lang="ru-RU" alt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6877050" cy="4876800"/>
          </a:xfrm>
        </p:spPr>
        <p:txBody>
          <a:bodyPr/>
          <a:lstStyle/>
          <a:p>
            <a:r>
              <a:rPr lang="ru-RU" altLang="ru-RU"/>
              <a:t>Аптечка индивидуальная может быть выполнена в трех модификациях АИ-1, АИ-1М, АИ-2. Размеры аптечек индивидуальных АИ-1М, АИ-2 и их масса близки к данным аптечки АИ-1. Срок хранения каждой из аптечек – 3 года. В футляр каждой аптечки вложена инструкция по пользованию. </a:t>
            </a:r>
          </a:p>
          <a:p>
            <a:endParaRPr lang="ru-RU" altLang="ru-RU"/>
          </a:p>
        </p:txBody>
      </p:sp>
      <p:pic>
        <p:nvPicPr>
          <p:cNvPr id="149508" name="Picture 4" descr="347_13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0" y="2781300"/>
            <a:ext cx="2222500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Аптечка АИ-1</a:t>
            </a:r>
            <a:endParaRPr lang="ru-RU" altLang="ru-RU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/>
              <a:t>Аптечка индивидуальная АИ-1 содержит шприц-тюбик с афином (для защиты от фосфорганических ОВ), шприц-тюбик с промедолом (противоболевое средство), два пенала с цистамином (для профилактики и лечения лучевой болезни), два пенала с тетрациклином (антибиотик) и пенал с этаперазином (противорвотное средство), размещенными в полиэтиленовом футляре массой 95 г и габаритными размерами 91х101х22 мм.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Аптечка АИ-1М</a:t>
            </a:r>
            <a:endParaRPr lang="ru-RU" altLang="ru-RU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Аптечка индивидуальная АИ-1М имеет почти тот же набор лекарственных средств, что и АИ-1. Ее отличие от аптечки индивидуальной АИ-1 состоит в том, что для защиты от фосфорганических ОВ она содержит два шприц-тюбика с афином, а антибиотик тетрациклин заменен антибиотиком доксициклином.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Аптечка  АИ-2</a:t>
            </a:r>
            <a:endParaRPr lang="ru-RU" altLang="ru-RU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686435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В состав аптечки индивидуальной АИ-2 входят: шприц-тюбик с промедолом (противоболевое средство); пенал с антидотом тареном (для защиты от фосфорорганических ОВ); два пенала с хлортетрациклином (противобактериальное средство № 1) и пенал с сульфодиметоксином (противобактериальное средство № 2); два пенала с цистамином (радиозащитное средство № 1) и пенал с калием йодистым (радиозащитное средство № 2) для лечения и профилактики лучевой болезни; пенал с этаперазином (противорвотное средство), размещенными в полиэтиленовом футляре. </a:t>
            </a:r>
          </a:p>
        </p:txBody>
      </p:sp>
      <p:pic>
        <p:nvPicPr>
          <p:cNvPr id="147462" name="Picture 6" descr="347_13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859088"/>
            <a:ext cx="2266950" cy="206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ОГЛАВЛЕНИЕ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>
                <a:hlinkClick r:id="rId2" action="ppaction://hlinksldjump"/>
              </a:rPr>
              <a:t>Медицинское имущество</a:t>
            </a: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>
                <a:hlinkClick r:id="rId3" action="ppaction://hlinksldjump"/>
              </a:rPr>
              <a:t>Виды медицинского имущества</a:t>
            </a: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>
                <a:hlinkClick r:id="rId4" action="ppaction://hlinksldjump"/>
              </a:rPr>
              <a:t>Качества материальных средств</a:t>
            </a: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>
                <a:hlinkClick r:id="rId5" action="ppaction://hlinksldjump"/>
              </a:rPr>
              <a:t>Виды средств оказания ПМП</a:t>
            </a: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>
                <a:hlinkClick r:id="rId6" action="ppaction://hlinksldjump"/>
              </a:rPr>
              <a:t>Табельные средства</a:t>
            </a: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>
                <a:hlinkClick r:id="rId5" action="ppaction://hlinksldjump"/>
              </a:rPr>
              <a:t>Виды табельных средств</a:t>
            </a: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>
                <a:hlinkClick r:id="rId7" action="ppaction://hlinksldjump"/>
              </a:rPr>
              <a:t>Аптечка индивидуальная</a:t>
            </a: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>
                <a:hlinkClick r:id="rId8" action="ppaction://hlinksldjump"/>
              </a:rPr>
              <a:t>Гнездо 1</a:t>
            </a: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>
                <a:hlinkClick r:id="rId9" action="ppaction://hlinksldjump"/>
              </a:rPr>
              <a:t>Гнезда 2, 3</a:t>
            </a: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>
                <a:hlinkClick r:id="rId10" action="ppaction://hlinksldjump"/>
              </a:rPr>
              <a:t>Гнезда 4, 5</a:t>
            </a: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>
                <a:hlinkClick r:id="rId11" action="ppaction://hlinksldjump"/>
              </a:rPr>
              <a:t>Гнездо 6</a:t>
            </a: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>
                <a:hlinkClick r:id="rId12" action="ppaction://hlinksldjump"/>
              </a:rPr>
              <a:t>Гнездо 7</a:t>
            </a: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>
                <a:hlinkClick r:id="rId13" action="ppaction://hlinksldjump"/>
              </a:rPr>
              <a:t>Виды аптечек</a:t>
            </a: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>
                <a:hlinkClick r:id="rId14" action="ppaction://hlinksldjump"/>
              </a:rPr>
              <a:t>Аптечка АИ-1</a:t>
            </a: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>
                <a:hlinkClick r:id="rId15" action="ppaction://hlinksldjump"/>
              </a:rPr>
              <a:t>Аптечка АИ-1М</a:t>
            </a: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>
                <a:hlinkClick r:id="rId16" action="ppaction://hlinksldjump"/>
              </a:rPr>
              <a:t>Аптечка  АИ-2</a:t>
            </a:r>
            <a:endParaRPr lang="ru-RU" alt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 sz="4000">
                <a:hlinkClick r:id="rId2" action="ppaction://hlinksldjump"/>
              </a:rPr>
              <a:t>Индивидуальный перевязочный пакет</a:t>
            </a:r>
            <a:endParaRPr lang="ru-RU" altLang="ru-RU" sz="400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Индивидуальный перевязочный пакет состоит из бинта шириной 10 см и длиной 7 м и двух ватно-марлевых подушечек размером 17,5х32 см. Одна из подушечек пришита около начала бинта неподвижно, а другую можно передвигать по бинту для удобства наложения повязки. Свернутые подушечки и бинт завернуты в вощеную бумагу и вложены в герметичный чехол из прорезиненной ткани, целлофана или пергаментной бумаги. В пакете имеется булавка, на чехле указаны правила пользования пакетом. При вскрытии пакета нельзя нарушать стерильность поверхности подушечки, которой она прикладывается к ране или месту ожога. Руками можно трогать только поверхность подушечки, прошитую цветными нитками.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 sz="3200">
                <a:hlinkClick r:id="rId2" action="ppaction://hlinksldjump"/>
              </a:rPr>
              <a:t>Применение индивидуального перевязочного пакета</a:t>
            </a:r>
            <a:endParaRPr lang="ru-RU" altLang="ru-RU" sz="320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6659563" cy="47767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При необширных поражениях подушечки следуют накладывать одна на другую, при сквозных ранениях подвижную подушечку следует переместить по бинту и закрыть вход в отверстие. На раненую поверхность (при сквозном отверстии – на входное и выходное отверстие) подушечки накладывают внутренней стороной. Окончив бинтование, конец бинта закрепляют булавкой.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При наложении окклюзионной повязки сначала на рану накладывают кусок материала, не пропускающего воздух (клеенку, прорезиненную оболочку от ППМИ), затем стерильную салфетку или стерильный бинт в 3-4 слоя, далее слой ваты и туго забинтовывают. </a:t>
            </a:r>
          </a:p>
        </p:txBody>
      </p:sp>
      <p:pic>
        <p:nvPicPr>
          <p:cNvPr id="159748" name="Picture 4" descr="347_13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44675"/>
            <a:ext cx="2222500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 sz="3200">
                <a:hlinkClick r:id="rId2" action="ppaction://hlinksldjump"/>
              </a:rPr>
              <a:t>Индивидуальный противохимический пакет ИПП-8</a:t>
            </a:r>
            <a:endParaRPr lang="ru-RU" altLang="ru-RU" sz="320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5927725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Индивидуальный противохимический пакет ИПП-8 предназначен для обеззараживания капельно-жидких ОВ (отравляющих веществ), попавших на открытые участки тела, одежду, обувь и индивидуальные средства защиты. </a:t>
            </a:r>
          </a:p>
        </p:txBody>
      </p:sp>
      <p:pic>
        <p:nvPicPr>
          <p:cNvPr id="145412" name="Picture 4" descr="347_12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636838"/>
            <a:ext cx="2808287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Состав ИПП-8</a:t>
            </a:r>
            <a:endParaRPr lang="ru-RU" altLang="ru-RU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9144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Пакет состоит из стеклянного флакона с дегазирующим раствором и четырех ватно-марлевых тампонов. Важно бережно хранить пакет, чтобы не повредить стеклянный флакон с жидкостью. Когда необходимо, тампоны смачивают жидкостью из флакона и протирают зараженные участки. В первую очередь обеззараживаются открытые участки кожи, а затем края воротника и манжетов, средства индивидуальной защиты и снаряжение. Жидкость пакета ядовита - она не должна попасть в глаза. Если при обработке жидкостью появляется жжение, то нет необходимости волноваться: оно быстро исчезнет и не повлияет на самочувствие.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Дегазирующая жидкость способна убивать и микробов, т.е. обладает дезинфицирующими свойствами. Пакет может использоваться при заражении бактериальными средствами. Однако целевое назначение индивидуального противохимического пакета - это проведение частичной санитарной обработки при заражении отравляющими веществами.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Применение ИПП-8</a:t>
            </a:r>
            <a:endParaRPr lang="ru-RU" altLang="ru-RU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При отсутствии ИПП-8 капельно-жидкие ОВ обезвреживаются раствором, приготовленным из одного литра 3%-ного раствора перекиси водорода и 30 г едкого натра. Едкий натр можно заменить силикатным клеем (150 г клея на 1 литр 3%-ной перекиси водорода). Способ применения раствора такой же, как и жидкости из ИПП-8. При обращении с сухим едким натром нужно следить, чтобы он не попал в глаза и на кожу.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При пользовании ИПП-8 надо иметь в виду, что жидкость из него можно применять для обеззараживания ОВ, попавших на кожу, только у детей от 7 лет и старше; для обработки кожи у детей от 1,5 до 7 лет следует использовать щелочно-перекисную рецептуру.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 sz="4000">
                <a:hlinkClick r:id="rId2" action="ppaction://hlinksldjump"/>
              </a:rPr>
              <a:t>Сумка медицинская санитарная</a:t>
            </a:r>
            <a:endParaRPr lang="ru-RU" altLang="ru-RU" sz="400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6359525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Сумка медицинская санитарная представляет собой совокупность предметов медицинского имущества, предназначенных для оказания первой медицинской помощи, находящихся в специальной таре (сумке), комплектуется различными видами перевязочного материала (бинтами марлевыми стерильными, салфетками стерильными малыми и большими, косынками медицинскими перевязочными); ватой гигроскопической и нестерильной в пачках; пакетами перевязочными медицинскими индивидуальными; жгутами кровоостанавливающими; 5 % раствором настойки йода в ампулах; ампулами с раствором аммиака и др. </a:t>
            </a:r>
          </a:p>
        </p:txBody>
      </p:sp>
      <p:pic>
        <p:nvPicPr>
          <p:cNvPr id="168964" name="Picture 4" descr="347_13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781300"/>
            <a:ext cx="200025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Виды медикаментов</a:t>
            </a:r>
            <a:endParaRPr lang="ru-RU" altLang="ru-RU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К </a:t>
            </a:r>
            <a:r>
              <a:rPr lang="ru-RU" altLang="ru-RU">
                <a:solidFill>
                  <a:srgbClr val="008000"/>
                </a:solidFill>
              </a:rPr>
              <a:t>медикаментам</a:t>
            </a:r>
            <a:r>
              <a:rPr lang="ru-RU" altLang="ru-RU"/>
              <a:t>, используемым при оказании первой медицинской помощи, относятся:</a:t>
            </a:r>
          </a:p>
          <a:p>
            <a:r>
              <a:rPr lang="ru-RU" altLang="ru-RU"/>
              <a:t>антисептические средства, </a:t>
            </a:r>
          </a:p>
          <a:p>
            <a:r>
              <a:rPr lang="ru-RU" altLang="ru-RU"/>
              <a:t>антидоты, </a:t>
            </a:r>
          </a:p>
          <a:p>
            <a:r>
              <a:rPr lang="ru-RU" altLang="ru-RU"/>
              <a:t>радиозащитные средства, </a:t>
            </a:r>
          </a:p>
          <a:p>
            <a:r>
              <a:rPr lang="ru-RU" altLang="ru-RU"/>
              <a:t>противоболевые средства и др.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 sz="4000">
                <a:hlinkClick r:id="rId2" action="ppaction://hlinksldjump"/>
              </a:rPr>
              <a:t>Антисептические средства</a:t>
            </a:r>
            <a:endParaRPr lang="ru-RU" altLang="ru-RU" sz="400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Наиболее распространенными </a:t>
            </a:r>
            <a:r>
              <a:rPr lang="ru-RU" altLang="ru-RU" sz="2400">
                <a:solidFill>
                  <a:schemeClr val="accent2"/>
                </a:solidFill>
              </a:rPr>
              <a:t>антисептическими средствами</a:t>
            </a:r>
            <a:r>
              <a:rPr lang="ru-RU" altLang="ru-RU" sz="2400"/>
              <a:t> являются: </a:t>
            </a:r>
            <a:r>
              <a:rPr lang="ru-RU" altLang="ru-RU" sz="2400">
                <a:solidFill>
                  <a:srgbClr val="008000"/>
                </a:solidFill>
              </a:rPr>
              <a:t>5 % раствор йода</a:t>
            </a:r>
            <a:r>
              <a:rPr lang="ru-RU" altLang="ru-RU" sz="2400"/>
              <a:t>, которым смазывают кожу вокруг ран и обеззараживают руки; </a:t>
            </a:r>
            <a:r>
              <a:rPr lang="ru-RU" altLang="ru-RU" sz="2400">
                <a:solidFill>
                  <a:srgbClr val="008000"/>
                </a:solidFill>
              </a:rPr>
              <a:t>0,1 – 0,5 % раствор калия перманганата</a:t>
            </a:r>
            <a:r>
              <a:rPr lang="ru-RU" altLang="ru-RU" sz="2400"/>
              <a:t>, применяемого для полоскания полости рта и промывания желудка при отравлениях фосфором, солями синильной кислоты, алкалоидами; </a:t>
            </a:r>
            <a:r>
              <a:rPr lang="ru-RU" altLang="ru-RU" sz="2400">
                <a:solidFill>
                  <a:srgbClr val="008000"/>
                </a:solidFill>
              </a:rPr>
              <a:t>3 % раствор перекиси водорода</a:t>
            </a:r>
            <a:r>
              <a:rPr lang="ru-RU" altLang="ru-RU" sz="2400"/>
              <a:t> – для дезинфекции, очищения загрязненных ран, оказывает также кровоостанавливающее действие; </a:t>
            </a:r>
            <a:r>
              <a:rPr lang="ru-RU" altLang="ru-RU" sz="2400">
                <a:solidFill>
                  <a:srgbClr val="008000"/>
                </a:solidFill>
              </a:rPr>
              <a:t>70 % раствор спирта этилового</a:t>
            </a:r>
            <a:r>
              <a:rPr lang="ru-RU" altLang="ru-RU" sz="2400"/>
              <a:t> – используется как обеззараживающее и раздражающее наружное средство и для согревающих компрессов; </a:t>
            </a:r>
            <a:r>
              <a:rPr lang="ru-RU" altLang="ru-RU" sz="2400">
                <a:solidFill>
                  <a:srgbClr val="008000"/>
                </a:solidFill>
              </a:rPr>
              <a:t>фурацилин</a:t>
            </a:r>
            <a:r>
              <a:rPr lang="ru-RU" altLang="ru-RU" sz="2400"/>
              <a:t>, </a:t>
            </a:r>
            <a:r>
              <a:rPr lang="ru-RU" altLang="ru-RU" sz="2400">
                <a:solidFill>
                  <a:srgbClr val="008000"/>
                </a:solidFill>
              </a:rPr>
              <a:t>хлорамин</a:t>
            </a:r>
            <a:r>
              <a:rPr lang="ru-RU" altLang="ru-RU" sz="2400"/>
              <a:t>, </a:t>
            </a:r>
            <a:r>
              <a:rPr lang="ru-RU" altLang="ru-RU" sz="2400">
                <a:solidFill>
                  <a:srgbClr val="008000"/>
                </a:solidFill>
              </a:rPr>
              <a:t>хлорная известь</a:t>
            </a:r>
            <a:r>
              <a:rPr lang="ru-RU" altLang="ru-RU" sz="2400"/>
              <a:t> применяются как дезинфицирующее средство.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Антидоты</a:t>
            </a:r>
            <a:endParaRPr lang="ru-RU" altLang="ru-RU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Для лечения поражений отравляющими веществами, попавшими в организм, используются противоядия – антидоты. </a:t>
            </a:r>
            <a:r>
              <a:rPr lang="ru-RU" altLang="ru-RU" sz="2400" u="sng">
                <a:solidFill>
                  <a:schemeClr val="accent2"/>
                </a:solidFill>
              </a:rPr>
              <a:t>Антидоты</a:t>
            </a:r>
            <a:r>
              <a:rPr lang="ru-RU" altLang="ru-RU" sz="2400"/>
              <a:t> – это лекарственные средства (медикаменты), обезвреживающие яд в организме путем химического или физико-химического взаимодействия с ядом в процессе физических или химических превращений, либо уменьшающие вызванные ядом патологические нарушения в организме. </a:t>
            </a:r>
            <a:br>
              <a:rPr lang="ru-RU" altLang="ru-RU" sz="2400"/>
            </a:br>
            <a:r>
              <a:rPr lang="ru-RU" altLang="ru-RU" sz="2400"/>
              <a:t>Примером антидота, действующего на основе физико-химического взаимодействия с ядом, является </a:t>
            </a:r>
            <a:r>
              <a:rPr lang="ru-RU" altLang="ru-RU" sz="2400">
                <a:solidFill>
                  <a:srgbClr val="008000"/>
                </a:solidFill>
              </a:rPr>
              <a:t>активированный уголь</a:t>
            </a:r>
            <a:r>
              <a:rPr lang="ru-RU" altLang="ru-RU" sz="2400"/>
              <a:t>. </a:t>
            </a:r>
            <a:r>
              <a:rPr lang="ru-RU" altLang="ru-RU" sz="2400">
                <a:solidFill>
                  <a:srgbClr val="008000"/>
                </a:solidFill>
              </a:rPr>
              <a:t>Перманганат калия</a:t>
            </a:r>
            <a:r>
              <a:rPr lang="ru-RU" altLang="ru-RU" sz="2400"/>
              <a:t>, упомянутый как антисептическое средство, употребляется также в качестве антидота для обеззараживания яда путем химического взаимодействия с ним в организме.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Виды антидотов</a:t>
            </a:r>
            <a:endParaRPr lang="ru-RU" altLang="ru-R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610600" cy="49926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При оказании первой медицинской помощи используют </a:t>
            </a:r>
            <a:r>
              <a:rPr lang="ru-RU" altLang="ru-RU" sz="2400">
                <a:solidFill>
                  <a:schemeClr val="accent2"/>
                </a:solidFill>
              </a:rPr>
              <a:t>антидоты</a:t>
            </a:r>
            <a:r>
              <a:rPr lang="ru-RU" altLang="ru-RU" sz="2400"/>
              <a:t>. В качестве антидотов при химических поражениях применяют: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а) Зарином, зоманом - вводимый подкожно или внутримышечно атропин, афин или будаксин из шприц-тюбика однократного или многократного использования, входящие в состав в аптечки индивидуальной АИ-1 (АИ-1М), вместо них принимают 1-2 таблетки тарена из гнезда №2 аптечки АИ-2;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б) Азотистыми ипритами, ипритом, люизитом – капли и аэрозоли, попавшие на кожу, удаляют ватным тампоном и обрабатывают эти места раствором из ИПП-8;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в) синильной кислотой, бромцеаном и хлорцеаном – раздавливают ампулу с амилнитритом и вводят под противогаз или подносят к носу (рту), при этом рекомендуют использовать не более 2-х ампул.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Оглавление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>
                <a:hlinkClick r:id="rId2" action="ppaction://hlinksldjump"/>
              </a:rPr>
              <a:t>Индивидуальный перевязочный пакет</a:t>
            </a:r>
            <a:endParaRPr lang="ru-RU" altLang="ru-RU" sz="2400"/>
          </a:p>
          <a:p>
            <a:pPr>
              <a:lnSpc>
                <a:spcPct val="80000"/>
              </a:lnSpc>
            </a:pPr>
            <a:r>
              <a:rPr lang="ru-RU" altLang="ru-RU" sz="1800">
                <a:hlinkClick r:id="rId3" action="ppaction://hlinksldjump"/>
              </a:rPr>
              <a:t>Применение индивидуального перевязочного пакета</a:t>
            </a:r>
            <a:endParaRPr lang="ru-RU" altLang="ru-RU" sz="1800"/>
          </a:p>
          <a:p>
            <a:pPr>
              <a:lnSpc>
                <a:spcPct val="80000"/>
              </a:lnSpc>
            </a:pPr>
            <a:r>
              <a:rPr lang="ru-RU" altLang="ru-RU" sz="1800">
                <a:hlinkClick r:id="rId4" action="ppaction://hlinksldjump"/>
              </a:rPr>
              <a:t>Индивидуальный противохимический пакет ИПП-8</a:t>
            </a:r>
            <a:endParaRPr lang="ru-RU" altLang="ru-RU" sz="1800"/>
          </a:p>
          <a:p>
            <a:pPr>
              <a:lnSpc>
                <a:spcPct val="80000"/>
              </a:lnSpc>
            </a:pPr>
            <a:r>
              <a:rPr lang="ru-RU" altLang="ru-RU" sz="2400">
                <a:hlinkClick r:id="rId5" action="ppaction://hlinksldjump"/>
              </a:rPr>
              <a:t>Состав ИПП-8</a:t>
            </a:r>
            <a:endParaRPr lang="ru-RU" altLang="ru-RU" sz="2400"/>
          </a:p>
          <a:p>
            <a:pPr>
              <a:lnSpc>
                <a:spcPct val="80000"/>
              </a:lnSpc>
            </a:pPr>
            <a:r>
              <a:rPr lang="ru-RU" altLang="ru-RU" sz="2400">
                <a:hlinkClick r:id="rId6" action="ppaction://hlinksldjump"/>
              </a:rPr>
              <a:t>Применение ИПП-8</a:t>
            </a:r>
            <a:endParaRPr lang="ru-RU" altLang="ru-RU" sz="2400"/>
          </a:p>
          <a:p>
            <a:pPr>
              <a:lnSpc>
                <a:spcPct val="80000"/>
              </a:lnSpc>
            </a:pPr>
            <a:r>
              <a:rPr lang="ru-RU" altLang="ru-RU" sz="2400">
                <a:hlinkClick r:id="rId7" action="ppaction://hlinksldjump"/>
              </a:rPr>
              <a:t>Сумка медицинская санитарная</a:t>
            </a:r>
            <a:endParaRPr lang="ru-RU" altLang="ru-RU" sz="2400"/>
          </a:p>
          <a:p>
            <a:pPr>
              <a:lnSpc>
                <a:spcPct val="80000"/>
              </a:lnSpc>
            </a:pPr>
            <a:r>
              <a:rPr lang="ru-RU" altLang="ru-RU" sz="2400">
                <a:hlinkClick r:id="rId8" action="ppaction://hlinksldjump"/>
              </a:rPr>
              <a:t>Виды медикаментов</a:t>
            </a:r>
            <a:endParaRPr lang="ru-RU" altLang="ru-RU" sz="2400"/>
          </a:p>
          <a:p>
            <a:pPr>
              <a:lnSpc>
                <a:spcPct val="80000"/>
              </a:lnSpc>
            </a:pPr>
            <a:r>
              <a:rPr lang="ru-RU" altLang="ru-RU" sz="2400">
                <a:hlinkClick r:id="rId9" action="ppaction://hlinksldjump"/>
              </a:rPr>
              <a:t>Антисептические средства</a:t>
            </a:r>
            <a:endParaRPr lang="ru-RU" altLang="ru-RU" sz="2400"/>
          </a:p>
          <a:p>
            <a:pPr>
              <a:lnSpc>
                <a:spcPct val="80000"/>
              </a:lnSpc>
            </a:pPr>
            <a:r>
              <a:rPr lang="ru-RU" altLang="ru-RU" sz="2400">
                <a:hlinkClick r:id="rId10" action="ppaction://hlinksldjump"/>
              </a:rPr>
              <a:t>Антидоты</a:t>
            </a:r>
            <a:endParaRPr lang="ru-RU" altLang="ru-RU" sz="2400"/>
          </a:p>
          <a:p>
            <a:pPr>
              <a:lnSpc>
                <a:spcPct val="80000"/>
              </a:lnSpc>
            </a:pPr>
            <a:r>
              <a:rPr lang="ru-RU" altLang="ru-RU" sz="2400">
                <a:hlinkClick r:id="rId11" action="ppaction://hlinksldjump"/>
              </a:rPr>
              <a:t>Виды антидотов</a:t>
            </a:r>
            <a:endParaRPr lang="ru-RU" altLang="ru-RU" sz="2400"/>
          </a:p>
          <a:p>
            <a:pPr>
              <a:lnSpc>
                <a:spcPct val="80000"/>
              </a:lnSpc>
            </a:pPr>
            <a:r>
              <a:rPr lang="ru-RU" altLang="ru-RU" sz="2400">
                <a:hlinkClick r:id="rId12" action="ppaction://hlinksldjump"/>
              </a:rPr>
              <a:t>Значение антидотов</a:t>
            </a:r>
            <a:endParaRPr lang="ru-RU" altLang="ru-RU" sz="2400"/>
          </a:p>
          <a:p>
            <a:pPr>
              <a:lnSpc>
                <a:spcPct val="80000"/>
              </a:lnSpc>
            </a:pPr>
            <a:r>
              <a:rPr lang="ru-RU" altLang="ru-RU" sz="2400">
                <a:hlinkClick r:id="rId13" action="ppaction://hlinksldjump"/>
              </a:rPr>
              <a:t>Радиозащитные средства</a:t>
            </a:r>
            <a:endParaRPr lang="ru-RU" altLang="ru-RU" sz="2400"/>
          </a:p>
          <a:p>
            <a:pPr>
              <a:lnSpc>
                <a:spcPct val="80000"/>
              </a:lnSpc>
            </a:pPr>
            <a:r>
              <a:rPr lang="ru-RU" altLang="ru-RU" sz="2400">
                <a:hlinkClick r:id="rId14" action="ppaction://hlinksldjump"/>
              </a:rPr>
              <a:t>Подручные средства</a:t>
            </a:r>
            <a:r>
              <a:rPr lang="ru-RU" altLang="ru-RU" sz="2400"/>
              <a:t>: </a:t>
            </a:r>
            <a:r>
              <a:rPr lang="ru-RU" altLang="ru-RU" sz="2400">
                <a:hlinkClick r:id="rId15" action="ppaction://hlinksldjump"/>
              </a:rPr>
              <a:t>1</a:t>
            </a:r>
            <a:r>
              <a:rPr lang="ru-RU" altLang="ru-RU" sz="2400"/>
              <a:t> </a:t>
            </a:r>
            <a:r>
              <a:rPr lang="ru-RU" altLang="ru-RU" sz="2400">
                <a:hlinkClick r:id="rId16" action="ppaction://hlinksldjump"/>
              </a:rPr>
              <a:t>2</a:t>
            </a:r>
            <a:r>
              <a:rPr lang="ru-RU" altLang="ru-RU" sz="2400"/>
              <a:t> </a:t>
            </a:r>
            <a:r>
              <a:rPr lang="ru-RU" altLang="ru-RU" sz="2400">
                <a:hlinkClick r:id="rId17" action="ppaction://hlinksldjump"/>
              </a:rPr>
              <a:t>3</a:t>
            </a:r>
            <a:r>
              <a:rPr lang="ru-RU" altLang="ru-RU" sz="2400"/>
              <a:t> </a:t>
            </a:r>
            <a:r>
              <a:rPr lang="ru-RU" altLang="ru-RU" sz="2400">
                <a:hlinkClick r:id="rId18" action="ppaction://hlinksldjump"/>
              </a:rPr>
              <a:t>4</a:t>
            </a: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Значение антидотов</a:t>
            </a:r>
            <a:endParaRPr lang="ru-RU" altLang="ru-RU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Применение антидотов существенно сокращает период выздоровления пораженных. Профилактическое использование антидотов в комплексе со средствами индивидуальной защиты повышает защищенность человека от АХОВ (аварийными химически опасными веществами).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Радиозащитные средства</a:t>
            </a:r>
            <a:endParaRPr lang="ru-RU" altLang="ru-RU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/>
              <a:t>Особую группу медикаментов, применяемых при оказании первой медицинской помощи, составляют радиозащитные средства (их называют также противолучевые средства, радиопротекторы). </a:t>
            </a:r>
            <a:r>
              <a:rPr lang="ru-RU" altLang="ru-RU" sz="2800" u="sng">
                <a:solidFill>
                  <a:schemeClr val="accent1"/>
                </a:solidFill>
              </a:rPr>
              <a:t>Радиозащитные средства</a:t>
            </a:r>
            <a:r>
              <a:rPr lang="ru-RU" altLang="ru-RU" sz="2800"/>
              <a:t> – это лекарственные средства, повышающие устойчивость организма к действию ионизирующего излучения, они применяются для профилактики радиационных поражений и лучевой болезни. Например, меркамина гидрохлорид, цистамина гидрохлорид, мексамин, батилол.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Подручные средства</a:t>
            </a:r>
            <a:endParaRPr lang="ru-RU" altLang="ru-RU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>
                <a:solidFill>
                  <a:schemeClr val="accent2"/>
                </a:solidFill>
              </a:rPr>
              <a:t>Подручными</a:t>
            </a:r>
            <a:r>
              <a:rPr lang="ru-RU" altLang="ru-RU" sz="2800"/>
              <a:t> являются средства, которые используются для оказания медицинской помощи при отсутствии табельных, и обеспечивают их замену. К ним относятся некоторые </a:t>
            </a:r>
            <a:r>
              <a:rPr lang="ru-RU" altLang="ru-RU" sz="2800">
                <a:solidFill>
                  <a:srgbClr val="008000"/>
                </a:solidFill>
              </a:rPr>
              <a:t>лекарственные растения</a:t>
            </a:r>
            <a:r>
              <a:rPr lang="ru-RU" altLang="ru-RU" sz="2800"/>
              <a:t>; </a:t>
            </a:r>
            <a:r>
              <a:rPr lang="ru-RU" altLang="ru-RU" sz="2800">
                <a:solidFill>
                  <a:srgbClr val="008000"/>
                </a:solidFill>
              </a:rPr>
              <a:t>ткани</a:t>
            </a:r>
            <a:r>
              <a:rPr lang="ru-RU" altLang="ru-RU" sz="2800"/>
              <a:t> и </a:t>
            </a:r>
            <a:r>
              <a:rPr lang="ru-RU" altLang="ru-RU" sz="2800">
                <a:solidFill>
                  <a:srgbClr val="008000"/>
                </a:solidFill>
              </a:rPr>
              <a:t>белье для перевязок</a:t>
            </a:r>
            <a:r>
              <a:rPr lang="ru-RU" altLang="ru-RU" sz="2800"/>
              <a:t> при ранах и ожогах; </a:t>
            </a:r>
            <a:r>
              <a:rPr lang="ru-RU" altLang="ru-RU" sz="2800">
                <a:solidFill>
                  <a:srgbClr val="008000"/>
                </a:solidFill>
              </a:rPr>
              <a:t>брючные ремни</a:t>
            </a:r>
            <a:r>
              <a:rPr lang="ru-RU" altLang="ru-RU" sz="2800"/>
              <a:t>, </a:t>
            </a:r>
            <a:r>
              <a:rPr lang="ru-RU" altLang="ru-RU" sz="2800">
                <a:solidFill>
                  <a:srgbClr val="008000"/>
                </a:solidFill>
              </a:rPr>
              <a:t>пояса</a:t>
            </a:r>
            <a:r>
              <a:rPr lang="ru-RU" altLang="ru-RU" sz="2800"/>
              <a:t>, </a:t>
            </a:r>
            <a:r>
              <a:rPr lang="ru-RU" altLang="ru-RU" sz="2800">
                <a:solidFill>
                  <a:srgbClr val="008000"/>
                </a:solidFill>
              </a:rPr>
              <a:t>платки</a:t>
            </a:r>
            <a:r>
              <a:rPr lang="ru-RU" altLang="ru-RU" sz="2800"/>
              <a:t>, </a:t>
            </a:r>
            <a:r>
              <a:rPr lang="ru-RU" altLang="ru-RU" sz="2800">
                <a:solidFill>
                  <a:srgbClr val="008000"/>
                </a:solidFill>
              </a:rPr>
              <a:t>шарфы</a:t>
            </a:r>
            <a:r>
              <a:rPr lang="ru-RU" altLang="ru-RU" sz="2800"/>
              <a:t>, которые могут быть использованы для остановки артериального кровотечения вместо жгута; </a:t>
            </a:r>
            <a:r>
              <a:rPr lang="ru-RU" altLang="ru-RU" sz="2800">
                <a:solidFill>
                  <a:srgbClr val="008000"/>
                </a:solidFill>
              </a:rPr>
              <a:t>фанерные полоски</a:t>
            </a:r>
            <a:r>
              <a:rPr lang="ru-RU" altLang="ru-RU" sz="2800"/>
              <a:t>, </a:t>
            </a:r>
            <a:r>
              <a:rPr lang="ru-RU" altLang="ru-RU" sz="2800">
                <a:solidFill>
                  <a:srgbClr val="008000"/>
                </a:solidFill>
              </a:rPr>
              <a:t>доски</a:t>
            </a:r>
            <a:r>
              <a:rPr lang="ru-RU" altLang="ru-RU" sz="2800"/>
              <a:t>, </a:t>
            </a:r>
            <a:r>
              <a:rPr lang="ru-RU" altLang="ru-RU" sz="2800">
                <a:solidFill>
                  <a:srgbClr val="008000"/>
                </a:solidFill>
              </a:rPr>
              <a:t>палки</a:t>
            </a:r>
            <a:r>
              <a:rPr lang="ru-RU" altLang="ru-RU" sz="2800"/>
              <a:t> и другие предметы, применяемые вместо шин и т.д.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Подручные средства 1</a:t>
            </a:r>
            <a:endParaRPr lang="ru-RU" altLang="ru-RU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610600" cy="4876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КРОВООСТАНАВЛИВАЮЩИЙ ЖГУТ: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Поясной ремень, галстук, косынка, шарф, кашне, лента для бантов.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Ремешок сумочки, ранца, школьного портфеля.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Шнур электробритвы, аудио и видеоаппаратуры, оргтехники.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Обшлаг верхней одежды, тканевой шов юбки и брюк, свернутый скотч, полиэтилен.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Веревки, кабели, провода, проволока, тросы, канаты.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Растяжки, стропы, фалы, шнур от куртки (ветровки) рюкзака, палатки.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ХИРУРГИЧЕСКИЙ ИНСТРУМЕНТ: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Маникюрный набор, лезвия, извлеченные из станков для бритья, перочинный нож. Зубочистка, шило, соломинка для коктейля, стебли камыша, тростника, бамбука.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Подручные средства 2</a:t>
            </a:r>
            <a:endParaRPr lang="ru-RU" altLang="ru-RU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ПЕРЕВЯЗОЧНЫЕ СРЕДСТВА: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Нижнее и верхнее белье, рубашки, платья разорвать на лоскуты.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Простыни, наволочки, полотенца, флаги, транспаранты, парус, палатка.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Запас гигиенических средств: вата, носовые платки и др.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ДЕЗИНФЕКЦИЯ РАН: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Алкогольные напитки, одеколон, духи, туалетная вода.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Раскаленное лезвие ножа, металлической обшивки, съемных деталей, проволока.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ДЕЗИНФЕКЦИЯ ИНСТРУМЕНТОВ: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Огонь, кипяток, алкоголь.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Подручные средства 3</a:t>
            </a:r>
            <a:endParaRPr lang="ru-RU" altLang="ru-RU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610600" cy="4876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ПРИ ТРАВМЕ ПОЗВОНОЧНИКА: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Забор, доски, фанера, штакетник, панели ПВХ, пластик, постформинг, крышка стола, шкафа, снятая с петель дверь, листы жести, более толстого металла, плоский шифер.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ПРИ ПЕРЕЛОМЕ: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Рейки, палки, штакетник, ветви, пучки стеблей, прутья, проволока, арматура.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Листы пластика, картон, фанера, плотно скатанная одежда, трость, зонтик, лыжи.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Ложка, вилка, лезвие ножа, пилка для ногтей.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Папки, файлы, дискеты, коробки компакт дисков.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Перелом нижней конечности - привязать (прибинтовать) поврежденную ногу к здоровой.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Перелом верхней конечности - привязать поврежденную руку к туловищу.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Подручные средства 4</a:t>
            </a:r>
            <a:endParaRPr lang="ru-RU" altLang="ru-RU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610600" cy="4876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ДЛЯ НОСИЛОК: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Вставить палки (ветви, лыжи, весла и т.п.):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в рукава нескольких курток, ветровок, пиджаков, свитеров, смокингов, пальто, плаща,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в юбку или платье из плотной ткани, чехол сидения машины,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в отверстия спального мешка, фрагмента паруса.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СПАСАТЕЛЬНЫЙ КРУГ: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Полиэтиленовые пакеты и сумки, кусок парусины свернутой в мешок.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Пустые пластиковые бутылки, канистры, емкости, обломки пенопласта.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Куртка, застегнутая до подбородка на молнию (откинуться на спину и хлопающими движениями нижним краем куртки по воде, наполнить ее воздухом; опустить нижний край под воду).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/>
              <a:t>			</a:t>
            </a:r>
            <a:r>
              <a:rPr lang="ru-RU" altLang="ru-RU">
                <a:hlinkClick r:id="rId2" action="ppaction://hlinksldjump"/>
              </a:rPr>
              <a:t>ТЕСТ</a:t>
            </a:r>
            <a:endParaRPr lang="ru-RU" altLang="ru-RU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Вопрос 1. 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Как называется комплекс медицинских мероприятий, выполненных на месте поражения преимущественно в порядке само- и взаимопомощи, а также участниками аварийно-спасательных работ с использованием табельных и подручных средств?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Варианты ответов: 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hlinkClick r:id="rId3" action="ppaction://hlinksldjump"/>
              </a:rPr>
              <a:t>1. Первой медицинской помощью. </a:t>
            </a:r>
            <a:endParaRPr lang="ru-RU" altLang="ru-RU" sz="2800"/>
          </a:p>
          <a:p>
            <a:pPr>
              <a:lnSpc>
                <a:spcPct val="90000"/>
              </a:lnSpc>
            </a:pPr>
            <a:r>
              <a:rPr lang="ru-RU" altLang="ru-RU" sz="2800">
                <a:hlinkClick r:id="rId4" action="ppaction://hlinksldjump"/>
              </a:rPr>
              <a:t>2. Доврачебной медицинской помощью. </a:t>
            </a:r>
            <a:endParaRPr lang="ru-RU" altLang="ru-RU" sz="2800"/>
          </a:p>
          <a:p>
            <a:pPr>
              <a:lnSpc>
                <a:spcPct val="90000"/>
              </a:lnSpc>
            </a:pPr>
            <a:r>
              <a:rPr lang="ru-RU" altLang="ru-RU" sz="2800">
                <a:hlinkClick r:id="rId4" action="ppaction://hlinksldjump"/>
              </a:rPr>
              <a:t>3. Первой врачебной помощью. 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7200"/>
              <a:t>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6000"/>
              <a:t>НЕВЕРНО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Медицинское имущество</a:t>
            </a:r>
            <a:endParaRPr lang="ru-RU" altLang="ru-RU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/>
              <a:t>При оказании различных видов медицинской помощи используется медицинское имущество. </a:t>
            </a:r>
            <a:r>
              <a:rPr lang="ru-RU" altLang="ru-RU" sz="2800" u="sng">
                <a:solidFill>
                  <a:schemeClr val="accent2"/>
                </a:solidFill>
              </a:rPr>
              <a:t>Медицинское имущество</a:t>
            </a:r>
            <a:r>
              <a:rPr lang="ru-RU" altLang="ru-RU" sz="2800"/>
              <a:t> – это совокупность специальных материальных средств, предназначенных для: 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оказания медицинской помощи, 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выявления (диагностики), лечения; 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профилактики поражений и заболеваний; 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проведения санитарно – гигиенических и противоэпидемических мероприятий; 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оборудования медицинских учреждений и медицинских формирований.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Вопрос 2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Вопрос 2. </a:t>
            </a:r>
          </a:p>
          <a:p>
            <a:r>
              <a:rPr lang="ru-RU" altLang="ru-RU"/>
              <a:t>Для чего используется 5 % раствор йода?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Варианты ответов: </a:t>
            </a:r>
          </a:p>
          <a:p>
            <a:r>
              <a:rPr lang="ru-RU" altLang="ru-RU">
                <a:hlinkClick r:id="rId2" action="ppaction://hlinksldjump"/>
              </a:rPr>
              <a:t>1. Обеззараживание ран. </a:t>
            </a:r>
            <a:endParaRPr lang="ru-RU" altLang="ru-RU"/>
          </a:p>
          <a:p>
            <a:r>
              <a:rPr lang="ru-RU" altLang="ru-RU">
                <a:hlinkClick r:id="rId3" action="ppaction://hlinksldjump"/>
              </a:rPr>
              <a:t>2. Полоскания полости рта. </a:t>
            </a:r>
            <a:endParaRPr lang="ru-RU" altLang="ru-RU"/>
          </a:p>
          <a:p>
            <a:r>
              <a:rPr lang="ru-RU" altLang="ru-RU">
                <a:hlinkClick r:id="rId3" action="ppaction://hlinksldjump"/>
              </a:rPr>
              <a:t>3. Согревающие компрессы.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7200"/>
              <a:t>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6000"/>
              <a:t>НЕВЕРНО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Вопрос 3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Вопрос 3. </a:t>
            </a:r>
          </a:p>
          <a:p>
            <a:r>
              <a:rPr lang="ru-RU" altLang="ru-RU"/>
              <a:t>Йодистый калий – это…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Варианты ответов: </a:t>
            </a:r>
          </a:p>
          <a:p>
            <a:r>
              <a:rPr lang="ru-RU" altLang="ru-RU">
                <a:hlinkClick r:id="rId2" action="ppaction://hlinksldjump"/>
              </a:rPr>
              <a:t>1.обезболивающее средство </a:t>
            </a:r>
            <a:endParaRPr lang="ru-RU" altLang="ru-RU"/>
          </a:p>
          <a:p>
            <a:r>
              <a:rPr lang="ru-RU" altLang="ru-RU">
                <a:hlinkClick r:id="rId2" action="ppaction://hlinksldjump"/>
              </a:rPr>
              <a:t>2.противорвотное средство </a:t>
            </a:r>
            <a:endParaRPr lang="ru-RU" altLang="ru-RU"/>
          </a:p>
          <a:p>
            <a:r>
              <a:rPr lang="ru-RU" altLang="ru-RU">
                <a:hlinkClick r:id="rId3" action="ppaction://hlinksldjump"/>
              </a:rPr>
              <a:t>3.радиозащитное средство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7200"/>
              <a:t>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6000"/>
              <a:t>НЕВЕРНО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Вопрос 4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Вопрос 4. </a:t>
            </a:r>
          </a:p>
          <a:p>
            <a:r>
              <a:rPr lang="ru-RU" altLang="ru-RU"/>
              <a:t>В каком гнезде аптечки находится противорвотное средство?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Варианты ответов: </a:t>
            </a:r>
          </a:p>
          <a:p>
            <a:r>
              <a:rPr lang="ru-RU" altLang="ru-RU">
                <a:hlinkClick r:id="rId2" action="ppaction://hlinksldjump"/>
              </a:rPr>
              <a:t>1.гнездо 3 </a:t>
            </a:r>
            <a:endParaRPr lang="ru-RU" altLang="ru-RU"/>
          </a:p>
          <a:p>
            <a:r>
              <a:rPr lang="ru-RU" altLang="ru-RU">
                <a:hlinkClick r:id="rId3" action="ppaction://hlinksldjump"/>
              </a:rPr>
              <a:t>2.гнездо 7 </a:t>
            </a:r>
            <a:endParaRPr lang="ru-RU" altLang="ru-RU"/>
          </a:p>
          <a:p>
            <a:r>
              <a:rPr lang="ru-RU" altLang="ru-RU">
                <a:hlinkClick r:id="rId2" action="ppaction://hlinksldjump"/>
              </a:rPr>
              <a:t>3.гнездо 5 </a:t>
            </a:r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7200"/>
              <a:t>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6000"/>
              <a:t>НЕВЕРНО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Вопрос 5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Вопрос 5. </a:t>
            </a:r>
          </a:p>
          <a:p>
            <a:r>
              <a:rPr lang="ru-RU" altLang="ru-RU"/>
              <a:t>Чем является тетрациклин?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Варианты ответов: </a:t>
            </a:r>
          </a:p>
          <a:p>
            <a:r>
              <a:rPr lang="ru-RU" altLang="ru-RU">
                <a:hlinkClick r:id="rId2" action="ppaction://hlinksldjump"/>
              </a:rPr>
              <a:t>1. противорвотное  средство</a:t>
            </a:r>
            <a:endParaRPr lang="ru-RU" altLang="ru-RU"/>
          </a:p>
          <a:p>
            <a:r>
              <a:rPr lang="ru-RU" altLang="ru-RU">
                <a:hlinkClick r:id="rId2" action="ppaction://hlinksldjump"/>
              </a:rPr>
              <a:t>2. противоболевое средство</a:t>
            </a:r>
            <a:endParaRPr lang="ru-RU" altLang="ru-RU"/>
          </a:p>
          <a:p>
            <a:r>
              <a:rPr lang="ru-RU" altLang="ru-RU">
                <a:hlinkClick r:id="rId3" action="ppaction://hlinksldjump"/>
              </a:rPr>
              <a:t>3. антибиотик </a:t>
            </a:r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 sz="4000">
                <a:hlinkClick r:id="rId2" action="ppaction://hlinksldjump"/>
              </a:rPr>
              <a:t>Виды медицинского имущества</a:t>
            </a:r>
            <a:endParaRPr lang="ru-RU" altLang="ru-RU" sz="400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К медицинскому имуществу относятся: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лекарственные средства;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иммунобиологические препараты;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 перевязочные средства;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дезинфекционные, дератизационные и дезинсекционные средства;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шовный материал;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предметы ухода за больными;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медицинская техника;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химические реактивы;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лекарственное растительное сырье;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минеральные воды. </a:t>
            </a:r>
          </a:p>
          <a:p>
            <a:pPr>
              <a:lnSpc>
                <a:spcPct val="90000"/>
              </a:lnSpc>
            </a:pP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7200"/>
              <a:t>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6000"/>
              <a:t>НЕВЕРНО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Вопрос 6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Вопрос 6. </a:t>
            </a:r>
          </a:p>
          <a:p>
            <a:r>
              <a:rPr lang="ru-RU" altLang="ru-RU"/>
              <a:t>Что такое радиопротекторы?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Варианты ответов: </a:t>
            </a:r>
          </a:p>
          <a:p>
            <a:r>
              <a:rPr lang="ru-RU" altLang="ru-RU">
                <a:hlinkClick r:id="rId2" action="ppaction://hlinksldjump"/>
              </a:rPr>
              <a:t>1.табельные средства </a:t>
            </a:r>
            <a:endParaRPr lang="ru-RU" altLang="ru-RU"/>
          </a:p>
          <a:p>
            <a:r>
              <a:rPr lang="ru-RU" altLang="ru-RU">
                <a:hlinkClick r:id="rId3" action="ppaction://hlinksldjump"/>
              </a:rPr>
              <a:t>2.радиозащитные средства </a:t>
            </a:r>
            <a:endParaRPr lang="ru-RU" altLang="ru-RU"/>
          </a:p>
          <a:p>
            <a:r>
              <a:rPr lang="ru-RU" altLang="ru-RU">
                <a:hlinkClick r:id="rId2" action="ppaction://hlinksldjump"/>
              </a:rPr>
              <a:t>3.медикаменты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7200"/>
              <a:t>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6000"/>
              <a:t>НЕВЕРНО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Вопрос 7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Вопрос 7. </a:t>
            </a:r>
          </a:p>
          <a:p>
            <a:r>
              <a:rPr lang="ru-RU" altLang="ru-RU"/>
              <a:t>Что является примером противоядия (антидота)?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Варианты ответов: </a:t>
            </a:r>
          </a:p>
          <a:p>
            <a:r>
              <a:rPr lang="ru-RU" altLang="ru-RU">
                <a:hlinkClick r:id="rId2" action="ppaction://hlinksldjump"/>
              </a:rPr>
              <a:t>1.этаперазин </a:t>
            </a:r>
            <a:endParaRPr lang="ru-RU" altLang="ru-RU"/>
          </a:p>
          <a:p>
            <a:r>
              <a:rPr lang="ru-RU" altLang="ru-RU">
                <a:hlinkClick r:id="rId2" action="ppaction://hlinksldjump"/>
              </a:rPr>
              <a:t>2.перекись водорода </a:t>
            </a:r>
            <a:endParaRPr lang="ru-RU" altLang="ru-RU"/>
          </a:p>
          <a:p>
            <a:r>
              <a:rPr lang="ru-RU" altLang="ru-RU">
                <a:hlinkClick r:id="rId3" action="ppaction://hlinksldjump"/>
              </a:rPr>
              <a:t>3.активированный уголь </a:t>
            </a:r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7200"/>
              <a:t>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6000"/>
              <a:t>НЕВЕРНО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Вопрос 8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Вопрос 8. </a:t>
            </a:r>
          </a:p>
          <a:p>
            <a:r>
              <a:rPr lang="ru-RU" altLang="ru-RU"/>
              <a:t>Из чего состоит перевязочный пакет?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Варианты ответов: </a:t>
            </a:r>
          </a:p>
          <a:p>
            <a:r>
              <a:rPr lang="ru-RU" altLang="ru-RU">
                <a:hlinkClick r:id="rId2" action="ppaction://hlinksldjump"/>
              </a:rPr>
              <a:t>1.бинт, 2 ватно-марлевые подушечки, булавка, чехол  </a:t>
            </a:r>
            <a:endParaRPr lang="ru-RU" altLang="ru-RU"/>
          </a:p>
          <a:p>
            <a:r>
              <a:rPr lang="ru-RU" altLang="ru-RU">
                <a:hlinkClick r:id="rId3" action="ppaction://hlinksldjump"/>
              </a:rPr>
              <a:t>2. бинт, вата, булавка, чехол</a:t>
            </a:r>
            <a:endParaRPr lang="ru-RU" altLang="ru-RU"/>
          </a:p>
          <a:p>
            <a:r>
              <a:rPr lang="ru-RU" altLang="ru-RU">
                <a:hlinkClick r:id="rId3" action="ppaction://hlinksldjump"/>
              </a:rPr>
              <a:t>3. бинт, ватные подушечки, чехол</a:t>
            </a:r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7200"/>
              <a:t>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610600" cy="5021262"/>
          </a:xfrm>
        </p:spPr>
        <p:txBody>
          <a:bodyPr/>
          <a:lstStyle/>
          <a:p>
            <a:r>
              <a:rPr lang="ru-RU" altLang="ru-RU"/>
              <a:t>В состав </a:t>
            </a:r>
            <a:r>
              <a:rPr lang="ru-RU" altLang="ru-RU">
                <a:hlinkClick r:id="rId2" action="ppaction://hlinksldjump"/>
              </a:rPr>
              <a:t>медицинского имущества</a:t>
            </a:r>
            <a:r>
              <a:rPr lang="ru-RU" altLang="ru-RU"/>
              <a:t>, используемого для оказания первой медицинской помощи в зонах поражения, должны входить только такие специальные материальные средства, которые являются </a:t>
            </a:r>
            <a:r>
              <a:rPr lang="ru-RU" altLang="ru-RU">
                <a:solidFill>
                  <a:schemeClr val="accent2"/>
                </a:solidFill>
              </a:rPr>
              <a:t>компактными</a:t>
            </a:r>
            <a:r>
              <a:rPr lang="ru-RU" altLang="ru-RU"/>
              <a:t>, </a:t>
            </a:r>
            <a:r>
              <a:rPr lang="ru-RU" altLang="ru-RU">
                <a:solidFill>
                  <a:schemeClr val="accent2"/>
                </a:solidFill>
              </a:rPr>
              <a:t>малогабаритными</a:t>
            </a:r>
            <a:r>
              <a:rPr lang="ru-RU" altLang="ru-RU"/>
              <a:t>, </a:t>
            </a:r>
            <a:r>
              <a:rPr lang="ru-RU" altLang="ru-RU">
                <a:solidFill>
                  <a:schemeClr val="accent2"/>
                </a:solidFill>
              </a:rPr>
              <a:t>не требующими источников энергообеспечения</a:t>
            </a:r>
            <a:r>
              <a:rPr lang="ru-RU" altLang="ru-RU"/>
              <a:t>, всегда </a:t>
            </a:r>
            <a:r>
              <a:rPr lang="ru-RU" altLang="ru-RU">
                <a:solidFill>
                  <a:schemeClr val="accent2"/>
                </a:solidFill>
              </a:rPr>
              <a:t>готовые к использованию</a:t>
            </a:r>
            <a:r>
              <a:rPr lang="ru-RU" altLang="ru-RU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6000"/>
              <a:t>НЕВЕРНО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Вопрос 9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Вопрос 9. </a:t>
            </a:r>
          </a:p>
          <a:p>
            <a:r>
              <a:rPr lang="ru-RU" altLang="ru-RU"/>
              <a:t>Аптечка какого вида содержит 2 шприц-тюбика с асфином?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Варианты ответов: </a:t>
            </a:r>
          </a:p>
          <a:p>
            <a:r>
              <a:rPr lang="ru-RU" altLang="ru-RU">
                <a:hlinkClick r:id="rId2" action="ppaction://hlinksldjump"/>
              </a:rPr>
              <a:t>1.АИ-2 </a:t>
            </a:r>
            <a:endParaRPr lang="ru-RU" altLang="ru-RU"/>
          </a:p>
          <a:p>
            <a:r>
              <a:rPr lang="ru-RU" altLang="ru-RU">
                <a:hlinkClick r:id="rId3" action="ppaction://hlinksldjump"/>
              </a:rPr>
              <a:t>2.АИ-1М</a:t>
            </a:r>
            <a:r>
              <a:rPr lang="ru-RU" altLang="ru-RU"/>
              <a:t> </a:t>
            </a:r>
          </a:p>
          <a:p>
            <a:r>
              <a:rPr lang="ru-RU" altLang="ru-RU">
                <a:hlinkClick r:id="rId2" action="ppaction://hlinksldjump"/>
              </a:rPr>
              <a:t>3. АИ-1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7200"/>
              <a:t>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6000"/>
              <a:t>НЕВЕРНО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Вопрос 10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Вопрос 10. </a:t>
            </a:r>
          </a:p>
          <a:p>
            <a:r>
              <a:rPr lang="ru-RU" altLang="ru-RU"/>
              <a:t>Сколько гнезд имеет аптечка индивидуальная?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Варианты ответов: </a:t>
            </a:r>
          </a:p>
          <a:p>
            <a:r>
              <a:rPr lang="ru-RU" altLang="ru-RU">
                <a:hlinkClick r:id="rId2" action="ppaction://hlinksldjump"/>
              </a:rPr>
              <a:t>1.6 гнезд </a:t>
            </a:r>
            <a:endParaRPr lang="ru-RU" altLang="ru-RU"/>
          </a:p>
          <a:p>
            <a:r>
              <a:rPr lang="ru-RU" altLang="ru-RU">
                <a:hlinkClick r:id="rId3" action="ppaction://hlinksldjump"/>
              </a:rPr>
              <a:t>2.7 гнезд </a:t>
            </a:r>
            <a:endParaRPr lang="ru-RU" altLang="ru-RU"/>
          </a:p>
          <a:p>
            <a:r>
              <a:rPr lang="ru-RU" altLang="ru-RU">
                <a:hlinkClick r:id="rId2" action="ppaction://hlinksldjump"/>
              </a:rPr>
              <a:t>3.10 гнезд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Font typeface="Wingdings" panose="05000000000000000000" pitchFamily="2" charset="2"/>
              <a:buNone/>
            </a:pPr>
            <a:r>
              <a:rPr lang="ru-RU" altLang="ru-RU" sz="4800"/>
              <a:t>			</a:t>
            </a:r>
            <a:r>
              <a:rPr lang="ru-RU" altLang="ru-RU" sz="6000"/>
              <a:t>ВЕРНО</a:t>
            </a:r>
            <a:br>
              <a:rPr lang="ru-RU" altLang="ru-RU" sz="6000"/>
            </a:br>
            <a:endParaRPr lang="ru-RU" altLang="ru-RU" sz="6000"/>
          </a:p>
          <a:p>
            <a:pPr lvl="2">
              <a:buFont typeface="Wingdings" panose="05000000000000000000" pitchFamily="2" charset="2"/>
              <a:buNone/>
            </a:pPr>
            <a:r>
              <a:rPr lang="ru-RU" altLang="ru-RU" sz="600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6000"/>
              <a:t>			НЕВЕРНО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 sz="4000">
                <a:hlinkClick r:id="rId2" action="ppaction://hlinksldjump"/>
              </a:rPr>
              <a:t>Виды средств оказания ПМП</a:t>
            </a:r>
            <a:endParaRPr lang="ru-RU" altLang="ru-RU" sz="400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Специальными медицинскими средствами являются </a:t>
            </a:r>
            <a:r>
              <a:rPr lang="ru-RU" altLang="ru-RU">
                <a:solidFill>
                  <a:schemeClr val="accent2"/>
                </a:solidFill>
              </a:rPr>
              <a:t>табельные</a:t>
            </a:r>
            <a:r>
              <a:rPr lang="ru-RU" altLang="ru-RU"/>
              <a:t> и </a:t>
            </a:r>
            <a:r>
              <a:rPr lang="ru-RU" altLang="ru-RU">
                <a:solidFill>
                  <a:schemeClr val="accent2"/>
                </a:solidFill>
              </a:rPr>
              <a:t>подручные средства</a:t>
            </a:r>
            <a:r>
              <a:rPr lang="ru-RU" altLang="ru-RU"/>
              <a:t> оказания первой медицинской помощи.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Табельные средства</a:t>
            </a:r>
            <a:endParaRPr lang="ru-RU" alt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36013" cy="4876800"/>
          </a:xfrm>
        </p:spPr>
        <p:txBody>
          <a:bodyPr/>
          <a:lstStyle/>
          <a:p>
            <a:r>
              <a:rPr lang="ru-RU" altLang="ru-RU" sz="2800">
                <a:solidFill>
                  <a:schemeClr val="accent2"/>
                </a:solidFill>
              </a:rPr>
              <a:t>Табельными средствами</a:t>
            </a:r>
            <a:r>
              <a:rPr lang="ru-RU" altLang="ru-RU" sz="2800"/>
              <a:t> оказания медицинской помощи являются </a:t>
            </a:r>
            <a:r>
              <a:rPr lang="ru-RU" altLang="ru-RU" sz="2800" u="sng">
                <a:solidFill>
                  <a:srgbClr val="008000"/>
                </a:solidFill>
              </a:rPr>
              <a:t>медикаменты</a:t>
            </a:r>
            <a:r>
              <a:rPr lang="ru-RU" altLang="ru-RU" sz="2800"/>
              <a:t>, </a:t>
            </a:r>
            <a:r>
              <a:rPr lang="ru-RU" altLang="ru-RU" sz="2800" u="sng">
                <a:solidFill>
                  <a:srgbClr val="008000"/>
                </a:solidFill>
              </a:rPr>
              <a:t>перевязочные средства</a:t>
            </a:r>
            <a:r>
              <a:rPr lang="ru-RU" altLang="ru-RU" sz="2800"/>
              <a:t>, </a:t>
            </a:r>
            <a:r>
              <a:rPr lang="ru-RU" altLang="ru-RU" sz="2800" u="sng">
                <a:solidFill>
                  <a:srgbClr val="008000"/>
                </a:solidFill>
              </a:rPr>
              <a:t>кровоостанавливающие жгуты</a:t>
            </a:r>
            <a:r>
              <a:rPr lang="ru-RU" altLang="ru-RU" sz="2800"/>
              <a:t>, </a:t>
            </a:r>
            <a:r>
              <a:rPr lang="ru-RU" altLang="ru-RU" sz="2800" u="sng">
                <a:solidFill>
                  <a:srgbClr val="008000"/>
                </a:solidFill>
              </a:rPr>
              <a:t>шины </a:t>
            </a:r>
            <a:r>
              <a:rPr lang="ru-RU" altLang="ru-RU" sz="2800"/>
              <a:t>для иммобилизации. Ими обеспечиваются, в соответствии с табелями оснащения, пункты медицинских спасательных центров, а также спасатели спасательных центров, медицинские формирования Всероссийской службы медицины катастроф.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altLang="ru-RU">
                <a:hlinkClick r:id="rId2" action="ppaction://hlinksldjump"/>
              </a:rPr>
              <a:t>Виды табельных средств</a:t>
            </a:r>
            <a:endParaRPr lang="ru-RU" altLang="ru-RU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6935788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К </a:t>
            </a:r>
            <a:r>
              <a:rPr lang="ru-RU" altLang="ru-RU" sz="2800">
                <a:solidFill>
                  <a:schemeClr val="accent1"/>
                </a:solidFill>
              </a:rPr>
              <a:t>табельным средствам</a:t>
            </a:r>
            <a:r>
              <a:rPr lang="ru-RU" altLang="ru-RU" sz="2800"/>
              <a:t>, предназначенным для оказания первой медицинской помощи, относятся: </a:t>
            </a:r>
          </a:p>
          <a:p>
            <a:r>
              <a:rPr lang="ru-RU" altLang="ru-RU" sz="2800">
                <a:solidFill>
                  <a:srgbClr val="008000"/>
                </a:solidFill>
              </a:rPr>
              <a:t>аптечка индивидуальная</a:t>
            </a:r>
            <a:r>
              <a:rPr lang="ru-RU" altLang="ru-RU" sz="2800"/>
              <a:t>, </a:t>
            </a:r>
          </a:p>
          <a:p>
            <a:r>
              <a:rPr lang="ru-RU" altLang="ru-RU" sz="2800">
                <a:solidFill>
                  <a:srgbClr val="008000"/>
                </a:solidFill>
              </a:rPr>
              <a:t>пакет перевязочный</a:t>
            </a:r>
            <a:r>
              <a:rPr lang="ru-RU" altLang="ru-RU" sz="2800"/>
              <a:t> медицинский индивидуальный, </a:t>
            </a:r>
          </a:p>
          <a:p>
            <a:r>
              <a:rPr lang="ru-RU" altLang="ru-RU" sz="2800">
                <a:solidFill>
                  <a:srgbClr val="008000"/>
                </a:solidFill>
              </a:rPr>
              <a:t>пакет противохимический</a:t>
            </a:r>
            <a:r>
              <a:rPr lang="ru-RU" altLang="ru-RU" sz="2800"/>
              <a:t> индивидуальный, </a:t>
            </a:r>
          </a:p>
          <a:p>
            <a:r>
              <a:rPr lang="ru-RU" altLang="ru-RU" sz="2800">
                <a:solidFill>
                  <a:srgbClr val="008000"/>
                </a:solidFill>
              </a:rPr>
              <a:t>сумка медицинская санитарная</a:t>
            </a:r>
            <a:r>
              <a:rPr lang="ru-RU" altLang="ru-RU" sz="2800"/>
              <a:t> и др. </a:t>
            </a:r>
          </a:p>
        </p:txBody>
      </p:sp>
      <p:pic>
        <p:nvPicPr>
          <p:cNvPr id="128005" name="Picture 5" descr="из марли бинты,турунды,тампоны,салфет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628775"/>
            <a:ext cx="320357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006" name="Picture 6" descr="KC2465_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438" y="4149725"/>
            <a:ext cx="2341562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'Медицина' [1]">
  <a:themeElements>
    <a:clrScheme name="Шаблон оформления 'Медицина' [1]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0066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AAB8"/>
      </a:accent5>
      <a:accent6>
        <a:srgbClr val="00008A"/>
      </a:accent6>
      <a:hlink>
        <a:srgbClr val="2660B6"/>
      </a:hlink>
      <a:folHlink>
        <a:srgbClr val="875FDF"/>
      </a:folHlink>
    </a:clrScheme>
    <a:fontScheme name="Шаблон оформления 'Медицина' 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Шаблон оформления 'Медицина' [1]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0066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AAAAB8"/>
        </a:accent5>
        <a:accent6>
          <a:srgbClr val="00008A"/>
        </a:accent6>
        <a:hlink>
          <a:srgbClr val="2660B6"/>
        </a:hlink>
        <a:folHlink>
          <a:srgbClr val="875FD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'Медицина' [1]</Template>
  <TotalTime>253</TotalTime>
  <Words>3038</Words>
  <Application>Microsoft Office PowerPoint</Application>
  <PresentationFormat>Экран (4:3)</PresentationFormat>
  <Paragraphs>273</Paragraphs>
  <Slides>66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66</vt:i4>
      </vt:variant>
    </vt:vector>
  </HeadingPairs>
  <TitlesOfParts>
    <vt:vector size="70" baseType="lpstr">
      <vt:lpstr>Times New Roman</vt:lpstr>
      <vt:lpstr>Arial</vt:lpstr>
      <vt:lpstr>Wingdings</vt:lpstr>
      <vt:lpstr>Шаблон оформления 'Медицина' [1]</vt:lpstr>
      <vt:lpstr>Средства оказания  медицинской помощи</vt:lpstr>
      <vt:lpstr>ОГЛАВЛЕНИЕ</vt:lpstr>
      <vt:lpstr>Оглавление</vt:lpstr>
      <vt:lpstr>Медицинское имущество</vt:lpstr>
      <vt:lpstr>Виды медицинского имущества</vt:lpstr>
      <vt:lpstr>Презентация PowerPoint</vt:lpstr>
      <vt:lpstr>Виды средств оказания ПМП</vt:lpstr>
      <vt:lpstr>Табельные средства</vt:lpstr>
      <vt:lpstr>Виды табельных средств</vt:lpstr>
      <vt:lpstr>Аптечка индивидуальная</vt:lpstr>
      <vt:lpstr>Гнездо 1 аптечки индивидуальной</vt:lpstr>
      <vt:lpstr>Гнезда 2, 3 аптечки индивидуальной</vt:lpstr>
      <vt:lpstr>Гнезда 4, 5 аптечки индивидуальной</vt:lpstr>
      <vt:lpstr>Гнездо 6 аптечки индивидуальной</vt:lpstr>
      <vt:lpstr>Гнездо 7 аптечки индивидуальной</vt:lpstr>
      <vt:lpstr>Виды аптечек</vt:lpstr>
      <vt:lpstr>Аптечка АИ-1</vt:lpstr>
      <vt:lpstr>Аптечка АИ-1М</vt:lpstr>
      <vt:lpstr>Аптечка  АИ-2</vt:lpstr>
      <vt:lpstr>Индивидуальный перевязочный пакет</vt:lpstr>
      <vt:lpstr>Применение индивидуального перевязочного пакета</vt:lpstr>
      <vt:lpstr>Индивидуальный противохимический пакет ИПП-8</vt:lpstr>
      <vt:lpstr>Состав ИПП-8</vt:lpstr>
      <vt:lpstr>Применение ИПП-8</vt:lpstr>
      <vt:lpstr>Сумка медицинская санитарная</vt:lpstr>
      <vt:lpstr>Виды медикаментов</vt:lpstr>
      <vt:lpstr>Антисептические средства</vt:lpstr>
      <vt:lpstr>Антидоты</vt:lpstr>
      <vt:lpstr>Виды антидотов</vt:lpstr>
      <vt:lpstr>Значение антидотов</vt:lpstr>
      <vt:lpstr>Радиозащитные средства</vt:lpstr>
      <vt:lpstr>Подручные средства</vt:lpstr>
      <vt:lpstr>Подручные средства 1</vt:lpstr>
      <vt:lpstr>Подручные средства 2</vt:lpstr>
      <vt:lpstr>Подручные средства 3</vt:lpstr>
      <vt:lpstr>Подручные средства 4</vt:lpstr>
      <vt:lpstr>   ТЕСТ</vt:lpstr>
      <vt:lpstr>ОТВЕТ</vt:lpstr>
      <vt:lpstr>ОТВЕТ</vt:lpstr>
      <vt:lpstr>Вопрос 2 </vt:lpstr>
      <vt:lpstr>ОТВЕТ</vt:lpstr>
      <vt:lpstr>ОТВЕТ</vt:lpstr>
      <vt:lpstr>Вопрос 3</vt:lpstr>
      <vt:lpstr>ОТВЕТ</vt:lpstr>
      <vt:lpstr>ОТВЕТ</vt:lpstr>
      <vt:lpstr>Вопрос 4</vt:lpstr>
      <vt:lpstr>ОТВЕТ</vt:lpstr>
      <vt:lpstr>ОТВЕТ</vt:lpstr>
      <vt:lpstr>Вопрос 5</vt:lpstr>
      <vt:lpstr>ОТВЕТ</vt:lpstr>
      <vt:lpstr>ОТВЕТ</vt:lpstr>
      <vt:lpstr>Вопрос 6</vt:lpstr>
      <vt:lpstr>ОТВЕТ</vt:lpstr>
      <vt:lpstr>ОТВЕТ</vt:lpstr>
      <vt:lpstr>Вопрос 7</vt:lpstr>
      <vt:lpstr>ОТВЕТ</vt:lpstr>
      <vt:lpstr>ОТВЕТ</vt:lpstr>
      <vt:lpstr>Вопрос 8</vt:lpstr>
      <vt:lpstr>ОТВЕТ</vt:lpstr>
      <vt:lpstr>ОТВЕТ</vt:lpstr>
      <vt:lpstr>Вопрос 9</vt:lpstr>
      <vt:lpstr>ОТВЕТ</vt:lpstr>
      <vt:lpstr>ОТВЕТ</vt:lpstr>
      <vt:lpstr>Вопрос 10</vt:lpstr>
      <vt:lpstr>ОТВЕТ</vt:lpstr>
      <vt:lpstr>ОТВЕТ</vt:lpstr>
    </vt:vector>
  </TitlesOfParts>
  <Manager/>
  <Company>Tycoon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usxer</dc:creator>
  <cp:keywords/>
  <dc:description/>
  <cp:lastModifiedBy>yarik</cp:lastModifiedBy>
  <cp:revision>2</cp:revision>
  <dcterms:created xsi:type="dcterms:W3CDTF">2007-04-19T17:04:19Z</dcterms:created>
  <dcterms:modified xsi:type="dcterms:W3CDTF">2021-10-12T19:37:57Z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TC011408261049</vt:lpwstr>
  </property>
</Properties>
</file>